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Lst>
  <p:notesMasterIdLst>
    <p:notesMasterId r:id="rId50"/>
  </p:notesMasterIdLst>
  <p:handoutMasterIdLst>
    <p:handoutMasterId r:id="rId51"/>
  </p:handoutMasterIdLst>
  <p:sldIdLst>
    <p:sldId id="1808" r:id="rId6"/>
    <p:sldId id="4305" r:id="rId7"/>
    <p:sldId id="4333" r:id="rId8"/>
    <p:sldId id="4327" r:id="rId9"/>
    <p:sldId id="4307" r:id="rId10"/>
    <p:sldId id="4302" r:id="rId11"/>
    <p:sldId id="4331" r:id="rId12"/>
    <p:sldId id="4308" r:id="rId13"/>
    <p:sldId id="4309" r:id="rId14"/>
    <p:sldId id="4326" r:id="rId15"/>
    <p:sldId id="4328" r:id="rId16"/>
    <p:sldId id="4298" r:id="rId17"/>
    <p:sldId id="436" r:id="rId18"/>
    <p:sldId id="437" r:id="rId19"/>
    <p:sldId id="4299" r:id="rId20"/>
    <p:sldId id="4300" r:id="rId21"/>
    <p:sldId id="4315" r:id="rId22"/>
    <p:sldId id="1559" r:id="rId23"/>
    <p:sldId id="1560" r:id="rId24"/>
    <p:sldId id="1755" r:id="rId25"/>
    <p:sldId id="1756" r:id="rId26"/>
    <p:sldId id="4258" r:id="rId27"/>
    <p:sldId id="4259" r:id="rId28"/>
    <p:sldId id="464" r:id="rId29"/>
    <p:sldId id="4253" r:id="rId30"/>
    <p:sldId id="4260" r:id="rId31"/>
    <p:sldId id="4261" r:id="rId32"/>
    <p:sldId id="4316" r:id="rId33"/>
    <p:sldId id="4329" r:id="rId34"/>
    <p:sldId id="4265" r:id="rId35"/>
    <p:sldId id="4297" r:id="rId36"/>
    <p:sldId id="4301" r:id="rId37"/>
    <p:sldId id="4317" r:id="rId38"/>
    <p:sldId id="1659" r:id="rId39"/>
    <p:sldId id="1628" r:id="rId40"/>
    <p:sldId id="4318" r:id="rId41"/>
    <p:sldId id="4319" r:id="rId42"/>
    <p:sldId id="4320" r:id="rId43"/>
    <p:sldId id="4321" r:id="rId44"/>
    <p:sldId id="4322" r:id="rId45"/>
    <p:sldId id="4323" r:id="rId46"/>
    <p:sldId id="4330" r:id="rId47"/>
    <p:sldId id="4325" r:id="rId48"/>
    <p:sldId id="1532"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Lst>
        </p14:section>
        <p14:section name="Default Section" id="{469C8132-2D69-4EBD-942A-71F95BEEDB89}">
          <p14:sldIdLst>
            <p14:sldId id="4305"/>
            <p14:sldId id="4333"/>
            <p14:sldId id="4327"/>
            <p14:sldId id="4307"/>
            <p14:sldId id="4302"/>
            <p14:sldId id="4331"/>
            <p14:sldId id="4308"/>
            <p14:sldId id="4309"/>
            <p14:sldId id="4326"/>
            <p14:sldId id="4328"/>
          </p14:sldIdLst>
        </p14:section>
        <p14:section name="Sample - Light" id="{75A9D297-145F-D94F-A5AD-E47435A685B4}">
          <p14:sldIdLst>
            <p14:sldId id="4298"/>
            <p14:sldId id="436"/>
            <p14:sldId id="437"/>
            <p14:sldId id="4299"/>
            <p14:sldId id="4300"/>
            <p14:sldId id="4315"/>
            <p14:sldId id="1559"/>
            <p14:sldId id="1560"/>
            <p14:sldId id="1755"/>
            <p14:sldId id="1756"/>
            <p14:sldId id="4258"/>
            <p14:sldId id="4259"/>
            <p14:sldId id="464"/>
            <p14:sldId id="4253"/>
            <p14:sldId id="4260"/>
            <p14:sldId id="4261"/>
            <p14:sldId id="4316"/>
            <p14:sldId id="4329"/>
            <p14:sldId id="4265"/>
            <p14:sldId id="4297"/>
            <p14:sldId id="4301"/>
            <p14:sldId id="4317"/>
            <p14:sldId id="1659"/>
            <p14:sldId id="1628"/>
            <p14:sldId id="4318"/>
            <p14:sldId id="4319"/>
            <p14:sldId id="4320"/>
            <p14:sldId id="4321"/>
            <p14:sldId id="4322"/>
            <p14:sldId id="4323"/>
            <p14:sldId id="4330"/>
            <p14:sldId id="43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FFFFFF"/>
    <a:srgbClr val="1A1A1A"/>
    <a:srgbClr val="EAEAEA"/>
    <a:srgbClr val="107C10"/>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5279A7-25F6-4C50-A272-487634899023}" v="25" dt="2019-09-23T19:37:12.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2109" autoAdjust="0"/>
  </p:normalViewPr>
  <p:slideViewPr>
    <p:cSldViewPr snapToGrid="0">
      <p:cViewPr varScale="1">
        <p:scale>
          <a:sx n="155" d="100"/>
          <a:sy n="155" d="100"/>
        </p:scale>
        <p:origin x="114" y="13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9/23/2019 12:48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06T16:31:39.302"/>
    </inkml:context>
    <inkml:brush xml:id="br0">
      <inkml:brushProperty name="width" value="0.05" units="cm"/>
      <inkml:brushProperty name="height" value="0.05" units="cm"/>
    </inkml:brush>
  </inkml:definitions>
  <inkml:trace contextRef="#ctx0" brushRef="#br0">0 1 9792,'18'11'3648,"-10"1"-2848,-3 12-224,-5-9-3744,-13 2 1600,-5-9-4160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9/23/2019 12:47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9/23/2019 12:47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23</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Cloud OS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831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9/23/2019 12:47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26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54D4A6-3229-4F3B-96F5-7951DC14B2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13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1200" b="0"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979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1200" b="0"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12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9/23/2019 12:47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30</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5793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9/23/2019 12:47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31</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313A05-719E-4992-818B-61551BB671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09424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441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5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0423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42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43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748F82-1507-48AF-B2E0-5D06E8A6E1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78017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9/23/2019 12:47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2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87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7010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932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443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12:47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363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9/23/2019 12:47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22</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822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7116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81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604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24207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02396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394798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978731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101310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747684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08911461"/>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23/09/2019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5217235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6"/>
            <a:ext cx="11655079" cy="1612749"/>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773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6"/>
            <a:ext cx="11655079" cy="1612749"/>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620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6"/>
            <a:ext cx="11655079" cy="1612749"/>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847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77254078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85161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358071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2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6" r:id="rId21"/>
    <p:sldLayoutId id="2147484767" r:id="rId22"/>
    <p:sldLayoutId id="2147484775" r:id="rId23"/>
    <p:sldLayoutId id="2147484803" r:id="rId24"/>
    <p:sldLayoutId id="2147484804" r:id="rId25"/>
    <p:sldLayoutId id="2147484805" r:id="rId26"/>
    <p:sldLayoutId id="2147484806" r:id="rId27"/>
    <p:sldLayoutId id="2147484807" r:id="rId28"/>
    <p:sldLayoutId id="2147484808" r:id="rId29"/>
    <p:sldLayoutId id="2147484809" r:id="rId30"/>
    <p:sldLayoutId id="2147484810" r:id="rId31"/>
    <p:sldLayoutId id="2147484811" r:id="rId32"/>
    <p:sldLayoutId id="2147484812" r:id="rId33"/>
    <p:sldLayoutId id="2147484813" r:id="rId34"/>
    <p:sldLayoutId id="2147484814" r:id="rId35"/>
    <p:sldLayoutId id="2147484815" r:id="rId36"/>
    <p:sldLayoutId id="2147484816" r:id="rId3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3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31.png"/><Relationship Id="rId1" Type="http://schemas.openxmlformats.org/officeDocument/2006/relationships/slideLayout" Target="../slideLayouts/slideLayout24.xml"/><Relationship Id="rId5" Type="http://schemas.openxmlformats.org/officeDocument/2006/relationships/hyperlink" Target="https://github.com/MSUSDEV/Migrating-web-apps-to-Azure" TargetMode="External"/><Relationship Id="rId4" Type="http://schemas.openxmlformats.org/officeDocument/2006/relationships/hyperlink" Target="mailto:MSUSDev@Microsoft.com"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6.xml"/><Relationship Id="rId6" Type="http://schemas.openxmlformats.org/officeDocument/2006/relationships/image" Target="../media/image55.sv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45.png"/><Relationship Id="rId4" Type="http://schemas.openxmlformats.org/officeDocument/2006/relationships/image" Target="../media/image53.sv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2.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3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net/learn/dotnet/architecture-guides" TargetMode="External"/><Relationship Id="rId2" Type="http://schemas.openxmlformats.org/officeDocument/2006/relationships/image" Target="../media/image64.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3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5.png"/><Relationship Id="rId9" Type="http://schemas.openxmlformats.org/officeDocument/2006/relationships/image" Target="../media/image78.jpeg"/></Relationships>
</file>

<file path=ppt/slides/_rels/slide3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9.png"/><Relationship Id="rId12" Type="http://schemas.openxmlformats.org/officeDocument/2006/relationships/image" Target="../media/image81.jpeg"/><Relationship Id="rId2" Type="http://schemas.openxmlformats.org/officeDocument/2006/relationships/notesSlide" Target="../notesSlides/notesSlide21.xml"/><Relationship Id="rId16" Type="http://schemas.microsoft.com/office/2007/relationships/hdphoto" Target="../media/hdphoto1.wdp"/><Relationship Id="rId1" Type="http://schemas.openxmlformats.org/officeDocument/2006/relationships/slideLayout" Target="../slideLayouts/slideLayout36.xml"/><Relationship Id="rId6" Type="http://schemas.openxmlformats.org/officeDocument/2006/relationships/image" Target="../media/image74.png"/><Relationship Id="rId11" Type="http://schemas.openxmlformats.org/officeDocument/2006/relationships/image" Target="../media/image78.jpeg"/><Relationship Id="rId5" Type="http://schemas.openxmlformats.org/officeDocument/2006/relationships/image" Target="../media/image73.png"/><Relationship Id="rId15" Type="http://schemas.openxmlformats.org/officeDocument/2006/relationships/image" Target="../media/image84.png"/><Relationship Id="rId10" Type="http://schemas.openxmlformats.org/officeDocument/2006/relationships/image" Target="../media/image80.png"/><Relationship Id="rId4" Type="http://schemas.openxmlformats.org/officeDocument/2006/relationships/image" Target="../media/image75.png"/><Relationship Id="rId9" Type="http://schemas.openxmlformats.org/officeDocument/2006/relationships/image" Target="../media/image77.png"/><Relationship Id="rId14" Type="http://schemas.openxmlformats.org/officeDocument/2006/relationships/image" Target="../media/image83.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72.png"/><Relationship Id="rId21" Type="http://schemas.openxmlformats.org/officeDocument/2006/relationships/image" Target="../media/image81.jpeg"/><Relationship Id="rId7" Type="http://schemas.openxmlformats.org/officeDocument/2006/relationships/image" Target="../media/image73.png"/><Relationship Id="rId12" Type="http://schemas.openxmlformats.org/officeDocument/2006/relationships/image" Target="../media/image80.png"/><Relationship Id="rId17" Type="http://schemas.openxmlformats.org/officeDocument/2006/relationships/image" Target="../media/image90.png"/><Relationship Id="rId2" Type="http://schemas.openxmlformats.org/officeDocument/2006/relationships/notesSlide" Target="../notesSlides/notesSlide22.xml"/><Relationship Id="rId16" Type="http://schemas.openxmlformats.org/officeDocument/2006/relationships/image" Target="../media/image89.png"/><Relationship Id="rId20" Type="http://schemas.openxmlformats.org/officeDocument/2006/relationships/image" Target="../media/image78.jpeg"/><Relationship Id="rId1" Type="http://schemas.openxmlformats.org/officeDocument/2006/relationships/slideLayout" Target="../slideLayouts/slideLayout36.xml"/><Relationship Id="rId6" Type="http://schemas.openxmlformats.org/officeDocument/2006/relationships/image" Target="../media/image86.png"/><Relationship Id="rId11" Type="http://schemas.openxmlformats.org/officeDocument/2006/relationships/image" Target="../media/image77.png"/><Relationship Id="rId24" Type="http://schemas.microsoft.com/office/2007/relationships/hdphoto" Target="../media/hdphoto1.wdp"/><Relationship Id="rId5" Type="http://schemas.openxmlformats.org/officeDocument/2006/relationships/image" Target="../media/image75.png"/><Relationship Id="rId15" Type="http://schemas.openxmlformats.org/officeDocument/2006/relationships/image" Target="../media/image88.png"/><Relationship Id="rId23" Type="http://schemas.openxmlformats.org/officeDocument/2006/relationships/image" Target="../media/image84.png"/><Relationship Id="rId10" Type="http://schemas.openxmlformats.org/officeDocument/2006/relationships/image" Target="../media/image76.png"/><Relationship Id="rId19" Type="http://schemas.microsoft.com/office/2007/relationships/hdphoto" Target="../media/hdphoto2.wdp"/><Relationship Id="rId4" Type="http://schemas.openxmlformats.org/officeDocument/2006/relationships/image" Target="../media/image85.png"/><Relationship Id="rId9" Type="http://schemas.openxmlformats.org/officeDocument/2006/relationships/image" Target="../media/image79.png"/><Relationship Id="rId14" Type="http://schemas.openxmlformats.org/officeDocument/2006/relationships/image" Target="../media/image83.png"/><Relationship Id="rId22" Type="http://schemas.openxmlformats.org/officeDocument/2006/relationships/image" Target="../media/image82.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7.png"/><Relationship Id="rId18" Type="http://schemas.openxmlformats.org/officeDocument/2006/relationships/image" Target="../media/image91.png"/><Relationship Id="rId3" Type="http://schemas.openxmlformats.org/officeDocument/2006/relationships/image" Target="../media/image72.png"/><Relationship Id="rId21" Type="http://schemas.openxmlformats.org/officeDocument/2006/relationships/image" Target="../media/image81.jpeg"/><Relationship Id="rId7" Type="http://schemas.openxmlformats.org/officeDocument/2006/relationships/image" Target="../media/image73.png"/><Relationship Id="rId12" Type="http://schemas.openxmlformats.org/officeDocument/2006/relationships/image" Target="../media/image80.png"/><Relationship Id="rId17" Type="http://schemas.openxmlformats.org/officeDocument/2006/relationships/image" Target="../media/image90.png"/><Relationship Id="rId2" Type="http://schemas.openxmlformats.org/officeDocument/2006/relationships/notesSlide" Target="../notesSlides/notesSlide23.xml"/><Relationship Id="rId16" Type="http://schemas.openxmlformats.org/officeDocument/2006/relationships/image" Target="../media/image89.png"/><Relationship Id="rId20" Type="http://schemas.openxmlformats.org/officeDocument/2006/relationships/image" Target="../media/image78.jpeg"/><Relationship Id="rId1" Type="http://schemas.openxmlformats.org/officeDocument/2006/relationships/slideLayout" Target="../slideLayouts/slideLayout36.xml"/><Relationship Id="rId6" Type="http://schemas.openxmlformats.org/officeDocument/2006/relationships/image" Target="../media/image86.png"/><Relationship Id="rId11" Type="http://schemas.openxmlformats.org/officeDocument/2006/relationships/image" Target="../media/image77.png"/><Relationship Id="rId24" Type="http://schemas.microsoft.com/office/2007/relationships/hdphoto" Target="../media/hdphoto1.wdp"/><Relationship Id="rId5" Type="http://schemas.openxmlformats.org/officeDocument/2006/relationships/image" Target="../media/image75.png"/><Relationship Id="rId15" Type="http://schemas.openxmlformats.org/officeDocument/2006/relationships/image" Target="../media/image88.png"/><Relationship Id="rId23" Type="http://schemas.openxmlformats.org/officeDocument/2006/relationships/image" Target="../media/image84.png"/><Relationship Id="rId10" Type="http://schemas.openxmlformats.org/officeDocument/2006/relationships/image" Target="../media/image76.png"/><Relationship Id="rId19" Type="http://schemas.microsoft.com/office/2007/relationships/hdphoto" Target="../media/hdphoto2.wdp"/><Relationship Id="rId4" Type="http://schemas.openxmlformats.org/officeDocument/2006/relationships/image" Target="../media/image85.png"/><Relationship Id="rId9" Type="http://schemas.openxmlformats.org/officeDocument/2006/relationships/image" Target="../media/image79.png"/><Relationship Id="rId14" Type="http://schemas.openxmlformats.org/officeDocument/2006/relationships/image" Target="../media/image83.png"/><Relationship Id="rId22"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3.png"/><Relationship Id="rId1" Type="http://schemas.openxmlformats.org/officeDocument/2006/relationships/slideLayout" Target="../slideLayouts/slideLayout36.xml"/><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SUSDEV/Migrating-web-apps-to-Azure" TargetMode="External"/><Relationship Id="rId2" Type="http://schemas.openxmlformats.org/officeDocument/2006/relationships/hyperlink" Target="mailto:MSUSDev@microsoft.com" TargetMode="Externa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Training Day</a:t>
            </a:r>
            <a:br>
              <a:rPr lang="en-US" sz="4902" spc="-49" dirty="0">
                <a:solidFill>
                  <a:srgbClr val="0078D3"/>
                </a:solidFill>
                <a:latin typeface="Segoe UI Semibold"/>
              </a:rPr>
            </a:br>
            <a:r>
              <a:rPr lang="en-US" sz="4000" spc="-49" dirty="0">
                <a:solidFill>
                  <a:srgbClr val="50E6FF"/>
                </a:solidFill>
                <a:latin typeface="+mn-lt"/>
              </a:rPr>
              <a:t>Migrating web applications to Azure</a:t>
            </a:r>
            <a:endParaRPr lang="en-US" sz="4902" spc="-49" dirty="0">
              <a:solidFill>
                <a:srgbClr val="50E6FF"/>
              </a:solidFill>
              <a:latin typeface="+mn-lt"/>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382600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Digital Transformation</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r>
              <a:rPr lang="en-US" dirty="0">
                <a:solidFill>
                  <a:schemeClr val="tx2"/>
                </a:solidFill>
              </a:rPr>
              <a:t>Why and How does Azure support digital transformation</a:t>
            </a:r>
          </a:p>
        </p:txBody>
      </p:sp>
    </p:spTree>
    <p:extLst>
      <p:ext uri="{BB962C8B-B14F-4D97-AF65-F5344CB8AC3E}">
        <p14:creationId xmlns:p14="http://schemas.microsoft.com/office/powerpoint/2010/main" val="19062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63D0C2E-D5F5-4AC1-B90E-780B3FDA8D21}"/>
              </a:ext>
            </a:extLst>
          </p:cNvPr>
          <p:cNvSpPr>
            <a:spLocks noGrp="1"/>
          </p:cNvSpPr>
          <p:nvPr>
            <p:ph type="title"/>
          </p:nvPr>
        </p:nvSpPr>
        <p:spPr>
          <a:xfrm>
            <a:off x="457200" y="457199"/>
            <a:ext cx="11277599" cy="690995"/>
          </a:xfrm>
        </p:spPr>
        <p:txBody>
          <a:bodyPr>
            <a:normAutofit/>
          </a:bodyPr>
          <a:lstStyle/>
          <a:p>
            <a:r>
              <a:rPr lang="fr-BE" sz="2750" dirty="0"/>
              <a:t>Key Objectives</a:t>
            </a:r>
          </a:p>
        </p:txBody>
      </p:sp>
      <p:sp>
        <p:nvSpPr>
          <p:cNvPr id="13" name="Subtitle 12">
            <a:extLst>
              <a:ext uri="{FF2B5EF4-FFF2-40B4-BE49-F238E27FC236}">
                <a16:creationId xmlns:a16="http://schemas.microsoft.com/office/drawing/2014/main" id="{6E0070F3-493B-486A-870C-AF2706522316}"/>
              </a:ext>
            </a:extLst>
          </p:cNvPr>
          <p:cNvSpPr>
            <a:spLocks noGrp="1"/>
          </p:cNvSpPr>
          <p:nvPr>
            <p:ph type="subTitle" idx="27"/>
          </p:nvPr>
        </p:nvSpPr>
        <p:spPr>
          <a:xfrm>
            <a:off x="457200" y="1051560"/>
            <a:ext cx="11277600" cy="553998"/>
          </a:xfrm>
        </p:spPr>
        <p:txBody>
          <a:bodyPr/>
          <a:lstStyle/>
          <a:p>
            <a:r>
              <a:rPr lang="fr-BE" dirty="0" err="1">
                <a:solidFill>
                  <a:schemeClr val="tx2"/>
                </a:solidFill>
              </a:rPr>
              <a:t>What</a:t>
            </a:r>
            <a:r>
              <a:rPr lang="fr-BE" dirty="0">
                <a:solidFill>
                  <a:schemeClr val="tx2"/>
                </a:solidFill>
              </a:rPr>
              <a:t> </a:t>
            </a:r>
            <a:r>
              <a:rPr lang="fr-BE" dirty="0" err="1">
                <a:solidFill>
                  <a:schemeClr val="tx2"/>
                </a:solidFill>
              </a:rPr>
              <a:t>you</a:t>
            </a:r>
            <a:r>
              <a:rPr lang="fr-BE" dirty="0">
                <a:solidFill>
                  <a:schemeClr val="tx2"/>
                </a:solidFill>
              </a:rPr>
              <a:t> </a:t>
            </a:r>
            <a:r>
              <a:rPr lang="fr-BE" dirty="0" err="1">
                <a:solidFill>
                  <a:schemeClr val="tx2"/>
                </a:solidFill>
              </a:rPr>
              <a:t>will</a:t>
            </a:r>
            <a:r>
              <a:rPr lang="fr-BE" dirty="0">
                <a:solidFill>
                  <a:schemeClr val="tx2"/>
                </a:solidFill>
              </a:rPr>
              <a:t> </a:t>
            </a:r>
            <a:r>
              <a:rPr lang="fr-BE" dirty="0" err="1">
                <a:solidFill>
                  <a:schemeClr val="tx2"/>
                </a:solidFill>
              </a:rPr>
              <a:t>learn</a:t>
            </a:r>
            <a:r>
              <a:rPr lang="fr-BE" dirty="0">
                <a:solidFill>
                  <a:schemeClr val="tx2"/>
                </a:solidFill>
              </a:rPr>
              <a:t> in </a:t>
            </a:r>
            <a:r>
              <a:rPr lang="fr-BE" dirty="0" err="1">
                <a:solidFill>
                  <a:schemeClr val="tx2"/>
                </a:solidFill>
              </a:rPr>
              <a:t>this</a:t>
            </a:r>
            <a:r>
              <a:rPr lang="fr-BE" dirty="0">
                <a:solidFill>
                  <a:schemeClr val="tx2"/>
                </a:solidFill>
              </a:rPr>
              <a:t> section</a:t>
            </a:r>
          </a:p>
        </p:txBody>
      </p:sp>
      <p:sp>
        <p:nvSpPr>
          <p:cNvPr id="12" name="Content Placeholder 11">
            <a:extLst>
              <a:ext uri="{FF2B5EF4-FFF2-40B4-BE49-F238E27FC236}">
                <a16:creationId xmlns:a16="http://schemas.microsoft.com/office/drawing/2014/main" id="{B75ABF6E-BF99-4D62-B465-B1BEC02AFBCA}"/>
              </a:ext>
            </a:extLst>
          </p:cNvPr>
          <p:cNvSpPr>
            <a:spLocks noGrp="1"/>
          </p:cNvSpPr>
          <p:nvPr>
            <p:ph idx="1"/>
          </p:nvPr>
        </p:nvSpPr>
        <p:spPr>
          <a:xfrm>
            <a:off x="457200" y="1866900"/>
            <a:ext cx="11277599" cy="4514047"/>
          </a:xfrm>
        </p:spPr>
        <p:txBody>
          <a:bodyPr/>
          <a:lstStyle/>
          <a:p>
            <a:pPr marL="457200" indent="-457200">
              <a:buClr>
                <a:schemeClr val="tx2"/>
              </a:buClr>
              <a:buFont typeface="Wingdings" panose="05000000000000000000" pitchFamily="2" charset="2"/>
              <a:buChar char="§"/>
            </a:pPr>
            <a:r>
              <a:rPr lang="fr-BE" dirty="0"/>
              <a:t>Digital Transformation</a:t>
            </a:r>
          </a:p>
          <a:p>
            <a:pPr marL="457200" indent="-457200">
              <a:buClr>
                <a:schemeClr val="tx2"/>
              </a:buClr>
              <a:buFont typeface="Wingdings" panose="05000000000000000000" pitchFamily="2" charset="2"/>
              <a:buChar char="§"/>
            </a:pPr>
            <a:r>
              <a:rPr lang="fr-BE" dirty="0"/>
              <a:t>The </a:t>
            </a:r>
            <a:r>
              <a:rPr lang="fr-BE" dirty="0" err="1"/>
              <a:t>journey</a:t>
            </a:r>
            <a:r>
              <a:rPr lang="fr-BE" dirty="0"/>
              <a:t> to the cloud</a:t>
            </a:r>
          </a:p>
          <a:p>
            <a:pPr marL="457200" indent="-457200">
              <a:buClr>
                <a:schemeClr val="tx2"/>
              </a:buClr>
              <a:buFont typeface="Wingdings" panose="05000000000000000000" pitchFamily="2" charset="2"/>
              <a:buChar char="§"/>
            </a:pPr>
            <a:r>
              <a:rPr lang="fr-BE" dirty="0"/>
              <a:t>Introduction to Containers</a:t>
            </a:r>
          </a:p>
          <a:p>
            <a:pPr marL="457200" indent="-457200">
              <a:buClr>
                <a:schemeClr val="tx2"/>
              </a:buClr>
              <a:buFont typeface="Wingdings" panose="05000000000000000000" pitchFamily="2" charset="2"/>
              <a:buChar char="§"/>
            </a:pPr>
            <a:r>
              <a:rPr lang="fr-BE" dirty="0"/>
              <a:t>Introduction to </a:t>
            </a:r>
            <a:r>
              <a:rPr lang="fr-BE" dirty="0" err="1"/>
              <a:t>Microservices</a:t>
            </a:r>
            <a:endParaRPr lang="fr-BE" dirty="0"/>
          </a:p>
          <a:p>
            <a:pPr marL="457200" indent="-457200">
              <a:buClr>
                <a:schemeClr val="tx2"/>
              </a:buClr>
              <a:buFont typeface="Wingdings" panose="05000000000000000000" pitchFamily="2" charset="2"/>
              <a:buChar char="§"/>
            </a:pPr>
            <a:r>
              <a:rPr lang="fr-BE" dirty="0"/>
              <a:t>Technologies </a:t>
            </a:r>
            <a:r>
              <a:rPr lang="fr-BE" dirty="0" err="1"/>
              <a:t>covered</a:t>
            </a:r>
            <a:r>
              <a:rPr lang="fr-BE" dirty="0"/>
              <a:t> in </a:t>
            </a:r>
            <a:r>
              <a:rPr lang="fr-BE" dirty="0" err="1"/>
              <a:t>this</a:t>
            </a:r>
            <a:r>
              <a:rPr lang="fr-BE" dirty="0"/>
              <a:t> workshop </a:t>
            </a:r>
            <a:r>
              <a:rPr lang="fr-BE" dirty="0" err="1"/>
              <a:t>series</a:t>
            </a:r>
            <a:endParaRPr lang="fr-BE" dirty="0"/>
          </a:p>
          <a:p>
            <a:pPr marL="457200" indent="-457200">
              <a:buClr>
                <a:schemeClr val="tx2"/>
              </a:buClr>
              <a:buFont typeface="Wingdings" panose="05000000000000000000" pitchFamily="2" charset="2"/>
              <a:buChar char="§"/>
            </a:pPr>
            <a:endParaRPr lang="fr-BE" dirty="0"/>
          </a:p>
        </p:txBody>
      </p:sp>
    </p:spTree>
    <p:extLst>
      <p:ext uri="{BB962C8B-B14F-4D97-AF65-F5344CB8AC3E}">
        <p14:creationId xmlns:p14="http://schemas.microsoft.com/office/powerpoint/2010/main" val="4029807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108DF-D9DA-4093-9635-6E4EB08D8D07}"/>
              </a:ext>
            </a:extLst>
          </p:cNvPr>
          <p:cNvSpPr>
            <a:spLocks noGrp="1"/>
          </p:cNvSpPr>
          <p:nvPr>
            <p:ph type="title"/>
          </p:nvPr>
        </p:nvSpPr>
        <p:spPr>
          <a:xfrm>
            <a:off x="679400" y="2615179"/>
            <a:ext cx="4931692" cy="813819"/>
          </a:xfrm>
        </p:spPr>
        <p:txBody>
          <a:bodyPr>
            <a:normAutofit fontScale="90000"/>
          </a:bodyPr>
          <a:lstStyle/>
          <a:p>
            <a:pPr algn="ctr"/>
            <a:r>
              <a:rPr lang="en-US" dirty="0">
                <a:solidFill>
                  <a:schemeClr val="tx2"/>
                </a:solidFill>
                <a:cs typeface="Courier New" panose="02070309020205020404" pitchFamily="49" charset="0"/>
              </a:rPr>
              <a:t>What is this</a:t>
            </a:r>
            <a:br>
              <a:rPr lang="en-US" dirty="0">
                <a:solidFill>
                  <a:schemeClr val="tx2"/>
                </a:solidFill>
                <a:cs typeface="Courier New" panose="02070309020205020404" pitchFamily="49" charset="0"/>
              </a:rPr>
            </a:br>
            <a:br>
              <a:rPr lang="en-US" dirty="0">
                <a:solidFill>
                  <a:schemeClr val="tx2"/>
                </a:solidFill>
                <a:cs typeface="Courier New" panose="02070309020205020404" pitchFamily="49" charset="0"/>
              </a:rPr>
            </a:br>
            <a:r>
              <a:rPr lang="en-US" dirty="0">
                <a:solidFill>
                  <a:schemeClr val="tx2"/>
                </a:solidFill>
                <a:cs typeface="Courier New" panose="02070309020205020404" pitchFamily="49" charset="0"/>
              </a:rPr>
              <a:t>digital transformation</a:t>
            </a:r>
            <a:br>
              <a:rPr lang="en-US" dirty="0">
                <a:solidFill>
                  <a:schemeClr val="tx2"/>
                </a:solidFill>
                <a:cs typeface="Courier New" panose="02070309020205020404" pitchFamily="49" charset="0"/>
              </a:rPr>
            </a:br>
            <a:r>
              <a:rPr lang="en-US" dirty="0">
                <a:solidFill>
                  <a:schemeClr val="tx2"/>
                </a:solidFill>
                <a:cs typeface="Courier New" panose="02070309020205020404" pitchFamily="49" charset="0"/>
              </a:rPr>
              <a:t> </a:t>
            </a:r>
            <a:br>
              <a:rPr lang="en-US" dirty="0">
                <a:solidFill>
                  <a:schemeClr val="tx2"/>
                </a:solidFill>
                <a:cs typeface="Courier New" panose="02070309020205020404" pitchFamily="49" charset="0"/>
              </a:rPr>
            </a:br>
            <a:r>
              <a:rPr lang="en-US" dirty="0">
                <a:solidFill>
                  <a:schemeClr val="tx2"/>
                </a:solidFill>
                <a:cs typeface="Courier New" panose="02070309020205020404" pitchFamily="49" charset="0"/>
              </a:rPr>
              <a:t>everybody talks about?</a:t>
            </a:r>
            <a:endParaRPr lang="en-AU" dirty="0">
              <a:solidFill>
                <a:schemeClr val="tx2"/>
              </a:solidFill>
              <a:cs typeface="Courier New" panose="02070309020205020404" pitchFamily="49" charset="0"/>
            </a:endParaRPr>
          </a:p>
        </p:txBody>
      </p:sp>
      <p:sp>
        <p:nvSpPr>
          <p:cNvPr id="39" name="Content Placeholder 3">
            <a:extLst>
              <a:ext uri="{FF2B5EF4-FFF2-40B4-BE49-F238E27FC236}">
                <a16:creationId xmlns:a16="http://schemas.microsoft.com/office/drawing/2014/main" id="{61F4C577-AE67-431F-92C4-6E17BA59D6B8}"/>
              </a:ext>
            </a:extLst>
          </p:cNvPr>
          <p:cNvSpPr>
            <a:spLocks noGrp="1"/>
          </p:cNvSpPr>
          <p:nvPr>
            <p:ph type="body" sz="quarter" idx="10"/>
          </p:nvPr>
        </p:nvSpPr>
        <p:spPr>
          <a:xfrm>
            <a:off x="6781942" y="1405581"/>
            <a:ext cx="4824841" cy="4046835"/>
          </a:xfrm>
        </p:spPr>
        <p:txBody>
          <a:bodyPr anchor="ctr">
            <a:noAutofit/>
          </a:bodyPr>
          <a:lstStyle/>
          <a:p>
            <a:r>
              <a:rPr lang="en-AU" sz="2500" dirty="0">
                <a:latin typeface="+mn-lt"/>
              </a:rPr>
              <a:t>Digital transformation helps organizations to </a:t>
            </a:r>
            <a:r>
              <a:rPr lang="en-AU" sz="2500" b="1" dirty="0">
                <a:latin typeface="+mn-lt"/>
              </a:rPr>
              <a:t>improve efficiency and effectiveness </a:t>
            </a:r>
            <a:r>
              <a:rPr lang="en-AU" sz="2500" dirty="0">
                <a:latin typeface="+mn-lt"/>
              </a:rPr>
              <a:t>of service/products, using the </a:t>
            </a:r>
            <a:r>
              <a:rPr lang="en-AU" sz="2500" b="1" dirty="0">
                <a:latin typeface="+mn-lt"/>
              </a:rPr>
              <a:t>latest available technology</a:t>
            </a:r>
            <a:r>
              <a:rPr lang="en-AU" sz="2500" dirty="0">
                <a:latin typeface="+mn-lt"/>
              </a:rPr>
              <a:t>.</a:t>
            </a:r>
          </a:p>
          <a:p>
            <a:endParaRPr lang="en-AU" sz="2500" dirty="0">
              <a:latin typeface="+mn-lt"/>
            </a:endParaRPr>
          </a:p>
          <a:p>
            <a:r>
              <a:rPr lang="en-AU" sz="2500" dirty="0">
                <a:latin typeface="+mn-lt"/>
              </a:rPr>
              <a:t>Instead of replicating an existing platform, we use technology to </a:t>
            </a:r>
            <a:r>
              <a:rPr lang="en-AU" sz="2500" b="1" dirty="0">
                <a:latin typeface="+mn-lt"/>
              </a:rPr>
              <a:t>transform that service/product  into something significantly better.</a:t>
            </a:r>
          </a:p>
        </p:txBody>
      </p:sp>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Digital Transformation</a:t>
            </a:r>
          </a:p>
        </p:txBody>
      </p:sp>
      <p:sp>
        <p:nvSpPr>
          <p:cNvPr id="2" name="Rectangle 1">
            <a:extLst>
              <a:ext uri="{FF2B5EF4-FFF2-40B4-BE49-F238E27FC236}">
                <a16:creationId xmlns:a16="http://schemas.microsoft.com/office/drawing/2014/main" id="{3FC1C5A5-C0DD-4BC6-B0EA-9FE223661822}"/>
              </a:ext>
            </a:extLst>
          </p:cNvPr>
          <p:cNvSpPr/>
          <p:nvPr/>
        </p:nvSpPr>
        <p:spPr bwMode="auto">
          <a:xfrm>
            <a:off x="6141026" y="1313516"/>
            <a:ext cx="166255" cy="50447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43083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DA59D-97A0-4D05-BE0E-19227A1DF11A}"/>
              </a:ext>
            </a:extLst>
          </p:cNvPr>
          <p:cNvSpPr>
            <a:spLocks noGrp="1"/>
          </p:cNvSpPr>
          <p:nvPr>
            <p:ph type="title"/>
          </p:nvPr>
        </p:nvSpPr>
        <p:spPr>
          <a:xfrm>
            <a:off x="442765" y="416804"/>
            <a:ext cx="11306469" cy="519078"/>
          </a:xfrm>
        </p:spPr>
        <p:txBody>
          <a:bodyPr/>
          <a:lstStyle/>
          <a:p>
            <a:r>
              <a:rPr lang="fr-BE" dirty="0"/>
              <a:t>Digital Transformation</a:t>
            </a:r>
          </a:p>
        </p:txBody>
      </p:sp>
      <p:sp>
        <p:nvSpPr>
          <p:cNvPr id="39" name="Content Placeholder 3">
            <a:extLst>
              <a:ext uri="{FF2B5EF4-FFF2-40B4-BE49-F238E27FC236}">
                <a16:creationId xmlns:a16="http://schemas.microsoft.com/office/drawing/2014/main" id="{61F4C577-AE67-431F-92C4-6E17BA59D6B8}"/>
              </a:ext>
            </a:extLst>
          </p:cNvPr>
          <p:cNvSpPr>
            <a:spLocks noGrp="1"/>
          </p:cNvSpPr>
          <p:nvPr>
            <p:ph type="body" sz="quarter" idx="10"/>
          </p:nvPr>
        </p:nvSpPr>
        <p:spPr>
          <a:xfrm>
            <a:off x="7039840" y="1490161"/>
            <a:ext cx="4601437" cy="4691496"/>
          </a:xfrm>
        </p:spPr>
        <p:txBody>
          <a:bodyPr anchor="ctr">
            <a:normAutofit/>
          </a:bodyPr>
          <a:lstStyle/>
          <a:p>
            <a:r>
              <a:rPr lang="en-US" sz="2500" dirty="0">
                <a:latin typeface="+mn-lt"/>
              </a:rPr>
              <a:t>Digital Transformation is using technology to </a:t>
            </a:r>
            <a:r>
              <a:rPr lang="en-US" sz="2500" b="1" dirty="0">
                <a:latin typeface="+mn-lt"/>
              </a:rPr>
              <a:t>radically change the datacenter</a:t>
            </a:r>
          </a:p>
          <a:p>
            <a:pPr marL="0" indent="0">
              <a:buNone/>
            </a:pPr>
            <a:endParaRPr lang="en-AU" sz="2500" dirty="0">
              <a:latin typeface="+mn-lt"/>
            </a:endParaRPr>
          </a:p>
          <a:p>
            <a:r>
              <a:rPr lang="en-AU" sz="2500" dirty="0">
                <a:latin typeface="+mn-lt"/>
              </a:rPr>
              <a:t>Don’t focus on</a:t>
            </a:r>
            <a:r>
              <a:rPr lang="en-AU" sz="2500" b="1" dirty="0">
                <a:latin typeface="+mn-lt"/>
              </a:rPr>
              <a:t> the location of the  technology</a:t>
            </a:r>
            <a:r>
              <a:rPr lang="en-AU" sz="2500" dirty="0">
                <a:latin typeface="+mn-lt"/>
              </a:rPr>
              <a:t>, but rather</a:t>
            </a:r>
            <a:r>
              <a:rPr lang="en-AU" sz="2500" b="1" dirty="0">
                <a:latin typeface="+mn-lt"/>
              </a:rPr>
              <a:t> </a:t>
            </a:r>
            <a:r>
              <a:rPr lang="en-AU" sz="2500" dirty="0">
                <a:latin typeface="+mn-lt"/>
              </a:rPr>
              <a:t>focus on </a:t>
            </a:r>
            <a:r>
              <a:rPr lang="en-AU" sz="2500" b="1" dirty="0">
                <a:latin typeface="+mn-lt"/>
              </a:rPr>
              <a:t>the use of technology </a:t>
            </a:r>
          </a:p>
          <a:p>
            <a:endParaRPr lang="en-US" sz="2500" dirty="0">
              <a:latin typeface="+mn-lt"/>
            </a:endParaRPr>
          </a:p>
          <a:p>
            <a:r>
              <a:rPr lang="en-US" sz="2500" b="1" dirty="0">
                <a:latin typeface="+mn-lt"/>
              </a:rPr>
              <a:t>Embrace</a:t>
            </a:r>
            <a:r>
              <a:rPr lang="en-US" sz="2500" dirty="0">
                <a:latin typeface="+mn-lt"/>
              </a:rPr>
              <a:t> the </a:t>
            </a:r>
            <a:r>
              <a:rPr lang="en-US" sz="2500" b="1" dirty="0">
                <a:latin typeface="+mn-lt"/>
              </a:rPr>
              <a:t>continuous flow </a:t>
            </a:r>
            <a:r>
              <a:rPr lang="en-US" sz="2500" dirty="0">
                <a:latin typeface="+mn-lt"/>
              </a:rPr>
              <a:t>of updates and changes, and </a:t>
            </a:r>
            <a:r>
              <a:rPr lang="en-US" sz="2500" b="1" dirty="0">
                <a:latin typeface="+mn-lt"/>
              </a:rPr>
              <a:t>keep up </a:t>
            </a:r>
            <a:r>
              <a:rPr lang="en-US" sz="2500" dirty="0">
                <a:latin typeface="+mn-lt"/>
              </a:rPr>
              <a:t>with it.</a:t>
            </a:r>
            <a:endParaRPr lang="en-AU" sz="2500" dirty="0">
              <a:latin typeface="+mn-lt"/>
            </a:endParaRPr>
          </a:p>
        </p:txBody>
      </p:sp>
      <p:sp>
        <p:nvSpPr>
          <p:cNvPr id="6" name="Title 2">
            <a:extLst>
              <a:ext uri="{FF2B5EF4-FFF2-40B4-BE49-F238E27FC236}">
                <a16:creationId xmlns:a16="http://schemas.microsoft.com/office/drawing/2014/main" id="{C6E84903-B46F-458E-8DD3-6CAF1A7BCF48}"/>
              </a:ext>
            </a:extLst>
          </p:cNvPr>
          <p:cNvSpPr txBox="1">
            <a:spLocks/>
          </p:cNvSpPr>
          <p:nvPr/>
        </p:nvSpPr>
        <p:spPr>
          <a:xfrm>
            <a:off x="1101532" y="2730062"/>
            <a:ext cx="3990014" cy="2211694"/>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What is</a:t>
            </a:r>
          </a:p>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b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digital transformation </a:t>
            </a:r>
          </a:p>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b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for IT Admins?</a:t>
            </a:r>
          </a:p>
        </p:txBody>
      </p:sp>
      <p:sp>
        <p:nvSpPr>
          <p:cNvPr id="5" name="Rectangle 4">
            <a:extLst>
              <a:ext uri="{FF2B5EF4-FFF2-40B4-BE49-F238E27FC236}">
                <a16:creationId xmlns:a16="http://schemas.microsoft.com/office/drawing/2014/main" id="{48EF484C-0F3A-4C49-A7F7-674F7359B415}"/>
              </a:ext>
            </a:extLst>
          </p:cNvPr>
          <p:cNvSpPr/>
          <p:nvPr/>
        </p:nvSpPr>
        <p:spPr bwMode="auto">
          <a:xfrm>
            <a:off x="6141026" y="1313516"/>
            <a:ext cx="166255" cy="50447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03297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ent Placeholder 3">
            <a:extLst>
              <a:ext uri="{FF2B5EF4-FFF2-40B4-BE49-F238E27FC236}">
                <a16:creationId xmlns:a16="http://schemas.microsoft.com/office/drawing/2014/main" id="{61F4C577-AE67-431F-92C4-6E17BA59D6B8}"/>
              </a:ext>
            </a:extLst>
          </p:cNvPr>
          <p:cNvSpPr>
            <a:spLocks noGrp="1"/>
          </p:cNvSpPr>
          <p:nvPr>
            <p:ph idx="1"/>
          </p:nvPr>
        </p:nvSpPr>
        <p:spPr>
          <a:xfrm>
            <a:off x="7138554" y="1255587"/>
            <a:ext cx="4748645" cy="4930246"/>
          </a:xfrm>
        </p:spPr>
        <p:txBody>
          <a:bodyPr anchor="ctr">
            <a:normAutofit/>
          </a:bodyPr>
          <a:lstStyle/>
          <a:p>
            <a:r>
              <a:rPr lang="en-US" sz="2500" dirty="0">
                <a:latin typeface="+mn-lt"/>
              </a:rPr>
              <a:t>Digital Transformation is using technology to </a:t>
            </a:r>
            <a:r>
              <a:rPr lang="en-US" sz="2500" b="1" dirty="0">
                <a:latin typeface="+mn-lt"/>
              </a:rPr>
              <a:t>radically change your application landscape</a:t>
            </a:r>
          </a:p>
          <a:p>
            <a:endParaRPr lang="en-AU" sz="2500" dirty="0">
              <a:latin typeface="+mn-lt"/>
            </a:endParaRPr>
          </a:p>
          <a:p>
            <a:r>
              <a:rPr lang="en-AU" sz="2500" dirty="0">
                <a:latin typeface="+mn-lt"/>
              </a:rPr>
              <a:t>Don’t focus on</a:t>
            </a:r>
            <a:r>
              <a:rPr lang="en-AU" sz="2500" b="1" dirty="0">
                <a:latin typeface="+mn-lt"/>
              </a:rPr>
              <a:t> dev language</a:t>
            </a:r>
            <a:r>
              <a:rPr lang="en-AU" sz="2500" dirty="0">
                <a:latin typeface="+mn-lt"/>
              </a:rPr>
              <a:t>, but rather</a:t>
            </a:r>
            <a:r>
              <a:rPr lang="en-AU" sz="2500" b="1" dirty="0">
                <a:latin typeface="+mn-lt"/>
              </a:rPr>
              <a:t> </a:t>
            </a:r>
            <a:r>
              <a:rPr lang="en-AU" sz="2500" dirty="0">
                <a:latin typeface="+mn-lt"/>
              </a:rPr>
              <a:t>focus on </a:t>
            </a:r>
            <a:r>
              <a:rPr lang="en-AU" sz="2500" b="1" dirty="0">
                <a:latin typeface="+mn-lt"/>
              </a:rPr>
              <a:t>the capabilities a language brings</a:t>
            </a:r>
          </a:p>
          <a:p>
            <a:endParaRPr lang="en-US" sz="2500" dirty="0">
              <a:latin typeface="+mn-lt"/>
            </a:endParaRPr>
          </a:p>
          <a:p>
            <a:r>
              <a:rPr lang="en-US" sz="2500" dirty="0">
                <a:latin typeface="+mn-lt"/>
              </a:rPr>
              <a:t>Importantly, think </a:t>
            </a:r>
            <a:r>
              <a:rPr lang="en-US" sz="2500" b="1" dirty="0">
                <a:latin typeface="+mn-lt"/>
              </a:rPr>
              <a:t>broader</a:t>
            </a:r>
            <a:r>
              <a:rPr lang="en-US" sz="2500" dirty="0">
                <a:latin typeface="+mn-lt"/>
              </a:rPr>
              <a:t> than just the </a:t>
            </a:r>
            <a:r>
              <a:rPr lang="en-US" sz="2500" dirty="0" err="1">
                <a:latin typeface="+mn-lt"/>
              </a:rPr>
              <a:t>application,the</a:t>
            </a:r>
            <a:r>
              <a:rPr lang="en-US" sz="2500" dirty="0">
                <a:latin typeface="+mn-lt"/>
              </a:rPr>
              <a:t> data,… but how it runs and scales </a:t>
            </a:r>
            <a:endParaRPr lang="en-AU" sz="2500" dirty="0">
              <a:latin typeface="+mn-lt"/>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0E26A6EA-915C-4D30-B51D-507A803959C7}"/>
                  </a:ext>
                </a:extLst>
              </p14:cNvPr>
              <p14:cNvContentPartPr/>
              <p14:nvPr/>
            </p14:nvContentPartPr>
            <p14:xfrm>
              <a:off x="4271970" y="4678743"/>
              <a:ext cx="11520" cy="31680"/>
            </p14:xfrm>
          </p:contentPart>
        </mc:Choice>
        <mc:Fallback xmlns="">
          <p:pic>
            <p:nvPicPr>
              <p:cNvPr id="2" name="Ink 1">
                <a:extLst>
                  <a:ext uri="{FF2B5EF4-FFF2-40B4-BE49-F238E27FC236}">
                    <a16:creationId xmlns:a16="http://schemas.microsoft.com/office/drawing/2014/main" id="{0E26A6EA-915C-4D30-B51D-507A803959C7}"/>
                  </a:ext>
                </a:extLst>
              </p:cNvPr>
              <p:cNvPicPr/>
              <p:nvPr/>
            </p:nvPicPr>
            <p:blipFill>
              <a:blip r:embed="rId4"/>
              <a:stretch>
                <a:fillRect/>
              </a:stretch>
            </p:blipFill>
            <p:spPr>
              <a:xfrm>
                <a:off x="4262970" y="4670103"/>
                <a:ext cx="29160" cy="49320"/>
              </a:xfrm>
              <a:prstGeom prst="rect">
                <a:avLst/>
              </a:prstGeom>
            </p:spPr>
          </p:pic>
        </mc:Fallback>
      </mc:AlternateContent>
      <p:sp>
        <p:nvSpPr>
          <p:cNvPr id="5" name="Title 4">
            <a:extLst>
              <a:ext uri="{FF2B5EF4-FFF2-40B4-BE49-F238E27FC236}">
                <a16:creationId xmlns:a16="http://schemas.microsoft.com/office/drawing/2014/main" id="{3720EB05-4E3B-45BA-8F5F-A8CAF9B796D6}"/>
              </a:ext>
            </a:extLst>
          </p:cNvPr>
          <p:cNvSpPr>
            <a:spLocks noGrp="1"/>
          </p:cNvSpPr>
          <p:nvPr>
            <p:ph type="title"/>
          </p:nvPr>
        </p:nvSpPr>
        <p:spPr/>
        <p:txBody>
          <a:bodyPr/>
          <a:lstStyle/>
          <a:p>
            <a:r>
              <a:rPr lang="fr-BE" dirty="0"/>
              <a:t>Digital Transformation</a:t>
            </a:r>
          </a:p>
        </p:txBody>
      </p:sp>
      <p:sp>
        <p:nvSpPr>
          <p:cNvPr id="7" name="Title 2">
            <a:extLst>
              <a:ext uri="{FF2B5EF4-FFF2-40B4-BE49-F238E27FC236}">
                <a16:creationId xmlns:a16="http://schemas.microsoft.com/office/drawing/2014/main" id="{5A8A9BC3-4405-4FA5-8326-07388E5E5E15}"/>
              </a:ext>
            </a:extLst>
          </p:cNvPr>
          <p:cNvSpPr txBox="1">
            <a:spLocks/>
          </p:cNvSpPr>
          <p:nvPr/>
        </p:nvSpPr>
        <p:spPr>
          <a:xfrm>
            <a:off x="820978" y="2488148"/>
            <a:ext cx="3782799" cy="2465123"/>
          </a:xfrm>
          <a:prstGeom prst="rect">
            <a:avLst/>
          </a:prstGeom>
        </p:spPr>
        <p:txBody>
          <a:bodyPr vert="horz" wrap="square" lIns="0" tIns="0" rIns="0" bIns="0" rtlCol="0" anchor="t">
            <a:normAutofit fontScale="97500"/>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What does</a:t>
            </a:r>
          </a:p>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b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digital transformation mean </a:t>
            </a:r>
          </a:p>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br>
            <a:r>
              <a:rPr kumimoji="0" lang="en-US" sz="2500" b="1" i="0" u="none" strike="noStrike" kern="1200" cap="none" spc="-50" normalizeH="0" baseline="0" noProof="0" dirty="0">
                <a:ln w="3175">
                  <a:noFill/>
                </a:ln>
                <a:solidFill>
                  <a:srgbClr val="0078D4"/>
                </a:solidFill>
                <a:effectLst/>
                <a:uLnTx/>
                <a:uFillTx/>
                <a:latin typeface="Segoe UI Semibold"/>
                <a:ea typeface="+mn-ea"/>
                <a:cs typeface="Courier New" panose="02070309020205020404" pitchFamily="49" charset="0"/>
              </a:rPr>
              <a:t>for Developers?</a:t>
            </a:r>
          </a:p>
        </p:txBody>
      </p:sp>
      <p:sp>
        <p:nvSpPr>
          <p:cNvPr id="6" name="Rectangle 5">
            <a:extLst>
              <a:ext uri="{FF2B5EF4-FFF2-40B4-BE49-F238E27FC236}">
                <a16:creationId xmlns:a16="http://schemas.microsoft.com/office/drawing/2014/main" id="{60C14833-0236-48C2-B5CA-D4ED15BAE9DD}"/>
              </a:ext>
            </a:extLst>
          </p:cNvPr>
          <p:cNvSpPr/>
          <p:nvPr/>
        </p:nvSpPr>
        <p:spPr bwMode="auto">
          <a:xfrm>
            <a:off x="6141026" y="1313516"/>
            <a:ext cx="166255" cy="50447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41853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0EE89-5D0B-45F7-8A32-D9B294CE7DD1}"/>
              </a:ext>
            </a:extLst>
          </p:cNvPr>
          <p:cNvSpPr>
            <a:spLocks noGrp="1"/>
          </p:cNvSpPr>
          <p:nvPr>
            <p:ph type="title"/>
          </p:nvPr>
        </p:nvSpPr>
        <p:spPr/>
        <p:txBody>
          <a:bodyPr/>
          <a:lstStyle/>
          <a:p>
            <a:r>
              <a:rPr lang="fr-BE" dirty="0"/>
              <a:t>Digital Transformation </a:t>
            </a:r>
            <a:r>
              <a:rPr lang="fr-BE" dirty="0" err="1"/>
              <a:t>is</a:t>
            </a:r>
            <a:r>
              <a:rPr lang="fr-BE" dirty="0"/>
              <a:t> </a:t>
            </a:r>
            <a:r>
              <a:rPr lang="fr-BE" dirty="0" err="1"/>
              <a:t>continuously</a:t>
            </a:r>
            <a:r>
              <a:rPr lang="fr-BE" dirty="0"/>
              <a:t> </a:t>
            </a:r>
            <a:r>
              <a:rPr lang="fr-BE" dirty="0" err="1"/>
              <a:t>evolving</a:t>
            </a:r>
            <a:endParaRPr lang="fr-BE" dirty="0"/>
          </a:p>
        </p:txBody>
      </p:sp>
      <p:sp>
        <p:nvSpPr>
          <p:cNvPr id="4" name="Oval 3">
            <a:extLst>
              <a:ext uri="{FF2B5EF4-FFF2-40B4-BE49-F238E27FC236}">
                <a16:creationId xmlns:a16="http://schemas.microsoft.com/office/drawing/2014/main" id="{3C3678C8-3EE4-4BFA-AC3D-2313515C9ACD}"/>
              </a:ext>
            </a:extLst>
          </p:cNvPr>
          <p:cNvSpPr/>
          <p:nvPr/>
        </p:nvSpPr>
        <p:spPr bwMode="auto">
          <a:xfrm>
            <a:off x="802204" y="1385624"/>
            <a:ext cx="1542699" cy="15090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Oval 4">
            <a:extLst>
              <a:ext uri="{FF2B5EF4-FFF2-40B4-BE49-F238E27FC236}">
                <a16:creationId xmlns:a16="http://schemas.microsoft.com/office/drawing/2014/main" id="{36046B7A-C8CE-49B0-B459-8A568E7FE069}"/>
              </a:ext>
            </a:extLst>
          </p:cNvPr>
          <p:cNvSpPr/>
          <p:nvPr/>
        </p:nvSpPr>
        <p:spPr bwMode="auto">
          <a:xfrm>
            <a:off x="802204" y="3177260"/>
            <a:ext cx="1542699" cy="15721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 name="Oval 5">
            <a:extLst>
              <a:ext uri="{FF2B5EF4-FFF2-40B4-BE49-F238E27FC236}">
                <a16:creationId xmlns:a16="http://schemas.microsoft.com/office/drawing/2014/main" id="{8AC1608B-CB26-4ACE-9174-A9045F4F7DCC}"/>
              </a:ext>
            </a:extLst>
          </p:cNvPr>
          <p:cNvSpPr/>
          <p:nvPr/>
        </p:nvSpPr>
        <p:spPr bwMode="auto">
          <a:xfrm>
            <a:off x="740496" y="5032007"/>
            <a:ext cx="1604408" cy="15090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descr="Computer">
            <a:extLst>
              <a:ext uri="{FF2B5EF4-FFF2-40B4-BE49-F238E27FC236}">
                <a16:creationId xmlns:a16="http://schemas.microsoft.com/office/drawing/2014/main" id="{0D734B7B-802B-4230-841D-FCEC1731D2B8}"/>
              </a:ext>
            </a:extLst>
          </p:cNvPr>
          <p:cNvSpPr/>
          <p:nvPr/>
        </p:nvSpPr>
        <p:spPr>
          <a:xfrm>
            <a:off x="1109913" y="1602556"/>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8" name="Rectangle 7" descr="Computer">
            <a:extLst>
              <a:ext uri="{FF2B5EF4-FFF2-40B4-BE49-F238E27FC236}">
                <a16:creationId xmlns:a16="http://schemas.microsoft.com/office/drawing/2014/main" id="{01EC39A0-A0E0-411E-A796-2A5AE58FD50D}"/>
              </a:ext>
            </a:extLst>
          </p:cNvPr>
          <p:cNvSpPr/>
          <p:nvPr/>
        </p:nvSpPr>
        <p:spPr>
          <a:xfrm>
            <a:off x="981718" y="3177260"/>
            <a:ext cx="1178061" cy="15721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9" name="Rectangle 8" descr="Computer">
            <a:extLst>
              <a:ext uri="{FF2B5EF4-FFF2-40B4-BE49-F238E27FC236}">
                <a16:creationId xmlns:a16="http://schemas.microsoft.com/office/drawing/2014/main" id="{18EBB2B8-34AC-41F4-A56F-61F205340C29}"/>
              </a:ext>
            </a:extLst>
          </p:cNvPr>
          <p:cNvSpPr/>
          <p:nvPr/>
        </p:nvSpPr>
        <p:spPr>
          <a:xfrm>
            <a:off x="1591941" y="1602556"/>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0" name="Rectangle 9" descr="Computer">
            <a:extLst>
              <a:ext uri="{FF2B5EF4-FFF2-40B4-BE49-F238E27FC236}">
                <a16:creationId xmlns:a16="http://schemas.microsoft.com/office/drawing/2014/main" id="{211E8133-005A-4100-B408-626B502E6D06}"/>
              </a:ext>
            </a:extLst>
          </p:cNvPr>
          <p:cNvSpPr/>
          <p:nvPr/>
        </p:nvSpPr>
        <p:spPr>
          <a:xfrm>
            <a:off x="1109912" y="1940581"/>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1" name="Rectangle 10" descr="Computer">
            <a:extLst>
              <a:ext uri="{FF2B5EF4-FFF2-40B4-BE49-F238E27FC236}">
                <a16:creationId xmlns:a16="http://schemas.microsoft.com/office/drawing/2014/main" id="{FBC6C3CA-7E10-45D9-A069-9F1EFBF975AD}"/>
              </a:ext>
            </a:extLst>
          </p:cNvPr>
          <p:cNvSpPr/>
          <p:nvPr/>
        </p:nvSpPr>
        <p:spPr>
          <a:xfrm>
            <a:off x="1565138" y="1922314"/>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2" name="Rectangle 11" descr="Computer">
            <a:extLst>
              <a:ext uri="{FF2B5EF4-FFF2-40B4-BE49-F238E27FC236}">
                <a16:creationId xmlns:a16="http://schemas.microsoft.com/office/drawing/2014/main" id="{07AB1D2C-4AAE-4BDE-B744-F4CB40547938}"/>
              </a:ext>
            </a:extLst>
          </p:cNvPr>
          <p:cNvSpPr/>
          <p:nvPr/>
        </p:nvSpPr>
        <p:spPr>
          <a:xfrm>
            <a:off x="1109913" y="2257772"/>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13" name="Rectangle 12" descr="Computer">
            <a:extLst>
              <a:ext uri="{FF2B5EF4-FFF2-40B4-BE49-F238E27FC236}">
                <a16:creationId xmlns:a16="http://schemas.microsoft.com/office/drawing/2014/main" id="{F876325E-6B67-4C06-AB03-00EF04F49D99}"/>
              </a:ext>
            </a:extLst>
          </p:cNvPr>
          <p:cNvSpPr/>
          <p:nvPr/>
        </p:nvSpPr>
        <p:spPr>
          <a:xfrm>
            <a:off x="1591941" y="2257772"/>
            <a:ext cx="348639" cy="399126"/>
          </a:xfrm>
          <a:prstGeom prst="rect">
            <a:avLst/>
          </a:prstGeom>
          <a: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0" name="Rectangle 19" descr="Computer">
            <a:extLst>
              <a:ext uri="{FF2B5EF4-FFF2-40B4-BE49-F238E27FC236}">
                <a16:creationId xmlns:a16="http://schemas.microsoft.com/office/drawing/2014/main" id="{E9E1F3A5-82F5-4D76-A1A1-CE15794B0798}"/>
              </a:ext>
            </a:extLst>
          </p:cNvPr>
          <p:cNvSpPr/>
          <p:nvPr/>
        </p:nvSpPr>
        <p:spPr>
          <a:xfrm>
            <a:off x="1126742" y="3565906"/>
            <a:ext cx="220445" cy="253360"/>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1" name="Rectangle 20" descr="Computer">
            <a:extLst>
              <a:ext uri="{FF2B5EF4-FFF2-40B4-BE49-F238E27FC236}">
                <a16:creationId xmlns:a16="http://schemas.microsoft.com/office/drawing/2014/main" id="{63045A96-3F2C-44B1-8277-33920CA04D53}"/>
              </a:ext>
            </a:extLst>
          </p:cNvPr>
          <p:cNvSpPr/>
          <p:nvPr/>
        </p:nvSpPr>
        <p:spPr>
          <a:xfrm>
            <a:off x="1408789" y="3584173"/>
            <a:ext cx="220445" cy="253360"/>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2" name="Rectangle 21" descr="Computer">
            <a:extLst>
              <a:ext uri="{FF2B5EF4-FFF2-40B4-BE49-F238E27FC236}">
                <a16:creationId xmlns:a16="http://schemas.microsoft.com/office/drawing/2014/main" id="{FEBBFFFF-1300-47A1-B4E7-D5FAABA13D04}"/>
              </a:ext>
            </a:extLst>
          </p:cNvPr>
          <p:cNvSpPr/>
          <p:nvPr/>
        </p:nvSpPr>
        <p:spPr>
          <a:xfrm>
            <a:off x="1126741" y="3903931"/>
            <a:ext cx="220445" cy="253360"/>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3" name="Rectangle 22" descr="Computer">
            <a:extLst>
              <a:ext uri="{FF2B5EF4-FFF2-40B4-BE49-F238E27FC236}">
                <a16:creationId xmlns:a16="http://schemas.microsoft.com/office/drawing/2014/main" id="{13C8DC86-4B42-4FFA-9D60-636301CCB334}"/>
              </a:ext>
            </a:extLst>
          </p:cNvPr>
          <p:cNvSpPr/>
          <p:nvPr/>
        </p:nvSpPr>
        <p:spPr>
          <a:xfrm>
            <a:off x="1381986" y="3903931"/>
            <a:ext cx="220445" cy="253360"/>
          </a:xfrm>
          <a:prstGeom prst="rect">
            <a:avLst/>
          </a:prstGeom>
          <a: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4" name="Freeform 5">
            <a:extLst>
              <a:ext uri="{FF2B5EF4-FFF2-40B4-BE49-F238E27FC236}">
                <a16:creationId xmlns:a16="http://schemas.microsoft.com/office/drawing/2014/main" id="{7CC75317-AA2B-47D7-AA23-4FB685D6F2EA}"/>
              </a:ext>
            </a:extLst>
          </p:cNvPr>
          <p:cNvSpPr>
            <a:spLocks/>
          </p:cNvSpPr>
          <p:nvPr/>
        </p:nvSpPr>
        <p:spPr bwMode="auto">
          <a:xfrm>
            <a:off x="873943" y="5377165"/>
            <a:ext cx="1285836" cy="816071"/>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95CFFF"/>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descr="Computer">
            <a:extLst>
              <a:ext uri="{FF2B5EF4-FFF2-40B4-BE49-F238E27FC236}">
                <a16:creationId xmlns:a16="http://schemas.microsoft.com/office/drawing/2014/main" id="{318C00C4-8D76-420B-99EB-B2CD4A0436AA}"/>
              </a:ext>
            </a:extLst>
          </p:cNvPr>
          <p:cNvSpPr/>
          <p:nvPr/>
        </p:nvSpPr>
        <p:spPr>
          <a:xfrm>
            <a:off x="1309894" y="5557786"/>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6" name="Rectangle 25" descr="Computer">
            <a:extLst>
              <a:ext uri="{FF2B5EF4-FFF2-40B4-BE49-F238E27FC236}">
                <a16:creationId xmlns:a16="http://schemas.microsoft.com/office/drawing/2014/main" id="{25F9C6FB-116D-4725-8194-89F26E9EDD11}"/>
              </a:ext>
            </a:extLst>
          </p:cNvPr>
          <p:cNvSpPr/>
          <p:nvPr/>
        </p:nvSpPr>
        <p:spPr>
          <a:xfrm>
            <a:off x="1591941" y="5576053"/>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7" name="Rectangle 26" descr="Computer">
            <a:extLst>
              <a:ext uri="{FF2B5EF4-FFF2-40B4-BE49-F238E27FC236}">
                <a16:creationId xmlns:a16="http://schemas.microsoft.com/office/drawing/2014/main" id="{064669CB-4FD3-4D44-9504-E6CCCAA9217F}"/>
              </a:ext>
            </a:extLst>
          </p:cNvPr>
          <p:cNvSpPr/>
          <p:nvPr/>
        </p:nvSpPr>
        <p:spPr>
          <a:xfrm>
            <a:off x="1309893" y="5895811"/>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8" name="Rectangle 27" descr="Computer">
            <a:extLst>
              <a:ext uri="{FF2B5EF4-FFF2-40B4-BE49-F238E27FC236}">
                <a16:creationId xmlns:a16="http://schemas.microsoft.com/office/drawing/2014/main" id="{4DBA689B-4DD8-4930-91A2-2C74D55C4DE4}"/>
              </a:ext>
            </a:extLst>
          </p:cNvPr>
          <p:cNvSpPr/>
          <p:nvPr/>
        </p:nvSpPr>
        <p:spPr>
          <a:xfrm>
            <a:off x="1565138" y="5895811"/>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29" name="Rectangle 28" descr="Computer">
            <a:extLst>
              <a:ext uri="{FF2B5EF4-FFF2-40B4-BE49-F238E27FC236}">
                <a16:creationId xmlns:a16="http://schemas.microsoft.com/office/drawing/2014/main" id="{3C44955D-3AEB-49F6-9569-6E5336619D9A}"/>
              </a:ext>
            </a:extLst>
          </p:cNvPr>
          <p:cNvSpPr/>
          <p:nvPr/>
        </p:nvSpPr>
        <p:spPr>
          <a:xfrm>
            <a:off x="1830357" y="5769131"/>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30" name="Rectangle 29" descr="Computer">
            <a:extLst>
              <a:ext uri="{FF2B5EF4-FFF2-40B4-BE49-F238E27FC236}">
                <a16:creationId xmlns:a16="http://schemas.microsoft.com/office/drawing/2014/main" id="{9F8D7B89-65BC-4979-AF0A-9799D24F0AB2}"/>
              </a:ext>
            </a:extLst>
          </p:cNvPr>
          <p:cNvSpPr/>
          <p:nvPr/>
        </p:nvSpPr>
        <p:spPr>
          <a:xfrm>
            <a:off x="991278" y="5769131"/>
            <a:ext cx="220445" cy="253360"/>
          </a:xfrm>
          <a:prstGeom prst="rect">
            <a:avLst/>
          </a:prstGeom>
          <a: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32" name="TextBox 31">
            <a:extLst>
              <a:ext uri="{FF2B5EF4-FFF2-40B4-BE49-F238E27FC236}">
                <a16:creationId xmlns:a16="http://schemas.microsoft.com/office/drawing/2014/main" id="{05642044-E875-49FF-9F7D-B64BE778CC6F}"/>
              </a:ext>
            </a:extLst>
          </p:cNvPr>
          <p:cNvSpPr txBox="1"/>
          <p:nvPr/>
        </p:nvSpPr>
        <p:spPr>
          <a:xfrm>
            <a:off x="2693019" y="1793130"/>
            <a:ext cx="1233928"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Physical</a:t>
            </a:r>
            <a:b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Datacenter</a:t>
            </a:r>
          </a:p>
        </p:txBody>
      </p:sp>
      <p:sp>
        <p:nvSpPr>
          <p:cNvPr id="33" name="TextBox 32">
            <a:extLst>
              <a:ext uri="{FF2B5EF4-FFF2-40B4-BE49-F238E27FC236}">
                <a16:creationId xmlns:a16="http://schemas.microsoft.com/office/drawing/2014/main" id="{3FA9DFBD-4237-4A1A-A710-862CDBA07363}"/>
              </a:ext>
            </a:extLst>
          </p:cNvPr>
          <p:cNvSpPr txBox="1"/>
          <p:nvPr/>
        </p:nvSpPr>
        <p:spPr>
          <a:xfrm>
            <a:off x="2855225" y="3692586"/>
            <a:ext cx="1233928"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Virtualized</a:t>
            </a:r>
            <a:b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Datacenter</a:t>
            </a:r>
          </a:p>
        </p:txBody>
      </p:sp>
      <p:sp>
        <p:nvSpPr>
          <p:cNvPr id="34" name="TextBox 33">
            <a:extLst>
              <a:ext uri="{FF2B5EF4-FFF2-40B4-BE49-F238E27FC236}">
                <a16:creationId xmlns:a16="http://schemas.microsoft.com/office/drawing/2014/main" id="{A4F69F36-7B6E-4CED-8795-7391D9352649}"/>
              </a:ext>
            </a:extLst>
          </p:cNvPr>
          <p:cNvSpPr txBox="1"/>
          <p:nvPr/>
        </p:nvSpPr>
        <p:spPr>
          <a:xfrm>
            <a:off x="2629413" y="5462858"/>
            <a:ext cx="1668727" cy="923330"/>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Virtualized</a:t>
            </a:r>
            <a:b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Datacenter</a:t>
            </a:r>
            <a:b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 public cloud</a:t>
            </a:r>
          </a:p>
        </p:txBody>
      </p:sp>
      <p:sp>
        <p:nvSpPr>
          <p:cNvPr id="35" name="Oval 34">
            <a:extLst>
              <a:ext uri="{FF2B5EF4-FFF2-40B4-BE49-F238E27FC236}">
                <a16:creationId xmlns:a16="http://schemas.microsoft.com/office/drawing/2014/main" id="{E4C9006D-0711-4549-904A-428E470A854A}"/>
              </a:ext>
            </a:extLst>
          </p:cNvPr>
          <p:cNvSpPr/>
          <p:nvPr/>
        </p:nvSpPr>
        <p:spPr bwMode="auto">
          <a:xfrm>
            <a:off x="6437846" y="1400236"/>
            <a:ext cx="1542699" cy="15090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AAA968A0-7702-4203-BF70-D4730D623751}"/>
              </a:ext>
            </a:extLst>
          </p:cNvPr>
          <p:cNvSpPr/>
          <p:nvPr/>
        </p:nvSpPr>
        <p:spPr bwMode="auto">
          <a:xfrm>
            <a:off x="6437846" y="3191872"/>
            <a:ext cx="1542699" cy="15721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Oval 36">
            <a:extLst>
              <a:ext uri="{FF2B5EF4-FFF2-40B4-BE49-F238E27FC236}">
                <a16:creationId xmlns:a16="http://schemas.microsoft.com/office/drawing/2014/main" id="{06AE4E3A-434A-4239-904E-9543CA47F62A}"/>
              </a:ext>
            </a:extLst>
          </p:cNvPr>
          <p:cNvSpPr/>
          <p:nvPr/>
        </p:nvSpPr>
        <p:spPr bwMode="auto">
          <a:xfrm>
            <a:off x="6376138" y="5046619"/>
            <a:ext cx="1604408" cy="15090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Freeform 5">
            <a:extLst>
              <a:ext uri="{FF2B5EF4-FFF2-40B4-BE49-F238E27FC236}">
                <a16:creationId xmlns:a16="http://schemas.microsoft.com/office/drawing/2014/main" id="{AA7149C1-10EC-43B5-BA54-0342B08A743C}"/>
              </a:ext>
            </a:extLst>
          </p:cNvPr>
          <p:cNvSpPr>
            <a:spLocks/>
          </p:cNvSpPr>
          <p:nvPr/>
        </p:nvSpPr>
        <p:spPr bwMode="auto">
          <a:xfrm>
            <a:off x="6509585" y="5391777"/>
            <a:ext cx="1285836" cy="816071"/>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rgbClr val="95CFFF"/>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4D0F748E-47FF-40B6-89A6-AC499C15A798}"/>
              </a:ext>
            </a:extLst>
          </p:cNvPr>
          <p:cNvSpPr txBox="1"/>
          <p:nvPr/>
        </p:nvSpPr>
        <p:spPr>
          <a:xfrm>
            <a:off x="8212340" y="1829722"/>
            <a:ext cx="2029403"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Mobility</a:t>
            </a: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and SaaS</a:t>
            </a:r>
          </a:p>
        </p:txBody>
      </p:sp>
      <p:sp>
        <p:nvSpPr>
          <p:cNvPr id="57" name="TextBox 56">
            <a:extLst>
              <a:ext uri="{FF2B5EF4-FFF2-40B4-BE49-F238E27FC236}">
                <a16:creationId xmlns:a16="http://schemas.microsoft.com/office/drawing/2014/main" id="{9540E31F-E49D-42DB-911C-1D947364EA00}"/>
              </a:ext>
            </a:extLst>
          </p:cNvPr>
          <p:cNvSpPr txBox="1"/>
          <p:nvPr/>
        </p:nvSpPr>
        <p:spPr>
          <a:xfrm>
            <a:off x="8212340" y="3737446"/>
            <a:ext cx="210955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BIG Data Solutions</a:t>
            </a:r>
          </a:p>
        </p:txBody>
      </p:sp>
      <p:sp>
        <p:nvSpPr>
          <p:cNvPr id="58" name="TextBox 57">
            <a:extLst>
              <a:ext uri="{FF2B5EF4-FFF2-40B4-BE49-F238E27FC236}">
                <a16:creationId xmlns:a16="http://schemas.microsoft.com/office/drawing/2014/main" id="{4C87A43C-83EF-464B-95F5-09FA94E2DFE4}"/>
              </a:ext>
            </a:extLst>
          </p:cNvPr>
          <p:cNvSpPr txBox="1"/>
          <p:nvPr/>
        </p:nvSpPr>
        <p:spPr>
          <a:xfrm>
            <a:off x="8212340" y="5477423"/>
            <a:ext cx="230409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Artificial</a:t>
            </a:r>
            <a:r>
              <a:rPr kumimoji="0" lang="fr-BE"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Intelligence</a:t>
            </a:r>
          </a:p>
        </p:txBody>
      </p:sp>
      <p:sp>
        <p:nvSpPr>
          <p:cNvPr id="59" name="Rectangle 58" descr="Smart Phone">
            <a:extLst>
              <a:ext uri="{FF2B5EF4-FFF2-40B4-BE49-F238E27FC236}">
                <a16:creationId xmlns:a16="http://schemas.microsoft.com/office/drawing/2014/main" id="{F9DBDF21-7F80-4425-80FC-CA56FE6CA850}"/>
              </a:ext>
            </a:extLst>
          </p:cNvPr>
          <p:cNvSpPr/>
          <p:nvPr/>
        </p:nvSpPr>
        <p:spPr>
          <a:xfrm>
            <a:off x="6669641" y="1602556"/>
            <a:ext cx="531139" cy="45101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62" name="Oval 218">
            <a:extLst>
              <a:ext uri="{FF2B5EF4-FFF2-40B4-BE49-F238E27FC236}">
                <a16:creationId xmlns:a16="http://schemas.microsoft.com/office/drawing/2014/main" id="{2A782DB8-B101-4F0A-8A17-D73CACBBD3F3}"/>
              </a:ext>
            </a:extLst>
          </p:cNvPr>
          <p:cNvSpPr/>
          <p:nvPr/>
        </p:nvSpPr>
        <p:spPr>
          <a:xfrm>
            <a:off x="7344125" y="1928485"/>
            <a:ext cx="496754" cy="496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95CFFF"/>
          </a:solidFill>
          <a:ln w="12701" cap="flat">
            <a:solidFill>
              <a:srgbClr val="EAEAEA"/>
            </a:solid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64" name="Picture 12">
            <a:extLst>
              <a:ext uri="{FF2B5EF4-FFF2-40B4-BE49-F238E27FC236}">
                <a16:creationId xmlns:a16="http://schemas.microsoft.com/office/drawing/2014/main" id="{9EF086C9-00FF-4E0C-9E07-1186B4F9EE71}"/>
              </a:ext>
            </a:extLst>
          </p:cNvPr>
          <p:cNvPicPr>
            <a:picLocks noChangeAspect="1"/>
          </p:cNvPicPr>
          <p:nvPr/>
        </p:nvPicPr>
        <p:blipFill>
          <a:blip r:embed="rId10"/>
          <a:stretch>
            <a:fillRect/>
          </a:stretch>
        </p:blipFill>
        <p:spPr>
          <a:xfrm>
            <a:off x="7381945" y="2045090"/>
            <a:ext cx="423373" cy="282248"/>
          </a:xfrm>
          <a:prstGeom prst="rect">
            <a:avLst/>
          </a:prstGeom>
          <a:noFill/>
          <a:ln cap="flat">
            <a:noFill/>
          </a:ln>
        </p:spPr>
      </p:pic>
      <p:pic>
        <p:nvPicPr>
          <p:cNvPr id="65" name="Picture 13">
            <a:extLst>
              <a:ext uri="{FF2B5EF4-FFF2-40B4-BE49-F238E27FC236}">
                <a16:creationId xmlns:a16="http://schemas.microsoft.com/office/drawing/2014/main" id="{5C134F3F-6104-4433-A4F6-8CC36A2F4B0C}"/>
              </a:ext>
            </a:extLst>
          </p:cNvPr>
          <p:cNvPicPr>
            <a:picLocks noChangeAspect="1"/>
          </p:cNvPicPr>
          <p:nvPr/>
        </p:nvPicPr>
        <p:blipFill>
          <a:blip r:embed="rId11"/>
          <a:stretch>
            <a:fillRect/>
          </a:stretch>
        </p:blipFill>
        <p:spPr>
          <a:xfrm>
            <a:off x="7435954" y="2136132"/>
            <a:ext cx="333445" cy="80971"/>
          </a:xfrm>
          <a:prstGeom prst="rect">
            <a:avLst/>
          </a:prstGeom>
          <a:noFill/>
          <a:ln cap="flat">
            <a:noFill/>
          </a:ln>
        </p:spPr>
      </p:pic>
      <p:sp>
        <p:nvSpPr>
          <p:cNvPr id="66" name="Oval 218">
            <a:extLst>
              <a:ext uri="{FF2B5EF4-FFF2-40B4-BE49-F238E27FC236}">
                <a16:creationId xmlns:a16="http://schemas.microsoft.com/office/drawing/2014/main" id="{77E92F33-D350-41A2-AF31-612996F56693}"/>
              </a:ext>
            </a:extLst>
          </p:cNvPr>
          <p:cNvSpPr/>
          <p:nvPr/>
        </p:nvSpPr>
        <p:spPr>
          <a:xfrm>
            <a:off x="6679351" y="2100906"/>
            <a:ext cx="496754" cy="49675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0000"/>
          </a:solidFill>
          <a:ln w="12701" cap="flat">
            <a:solidFill>
              <a:srgbClr val="C00000"/>
            </a:solid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pic>
        <p:nvPicPr>
          <p:cNvPr id="67" name="Picture 66" descr="A picture containing thing, object&#10;&#10;Description generated with high confidence">
            <a:extLst>
              <a:ext uri="{FF2B5EF4-FFF2-40B4-BE49-F238E27FC236}">
                <a16:creationId xmlns:a16="http://schemas.microsoft.com/office/drawing/2014/main" id="{A04A0719-78D4-4301-95D2-9F9FA99496DC}"/>
              </a:ext>
            </a:extLst>
          </p:cNvPr>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6717823" y="2291978"/>
            <a:ext cx="419809" cy="88381"/>
          </a:xfrm>
          <a:prstGeom prst="rect">
            <a:avLst/>
          </a:prstGeom>
        </p:spPr>
      </p:pic>
      <p:grpSp>
        <p:nvGrpSpPr>
          <p:cNvPr id="69" name="Group 1999">
            <a:extLst>
              <a:ext uri="{FF2B5EF4-FFF2-40B4-BE49-F238E27FC236}">
                <a16:creationId xmlns:a16="http://schemas.microsoft.com/office/drawing/2014/main" id="{6924607D-B6FE-48F2-831E-F77864A6EDE8}"/>
              </a:ext>
            </a:extLst>
          </p:cNvPr>
          <p:cNvGrpSpPr/>
          <p:nvPr/>
        </p:nvGrpSpPr>
        <p:grpSpPr>
          <a:xfrm>
            <a:off x="7124942" y="1460917"/>
            <a:ext cx="448212" cy="448212"/>
            <a:chOff x="2449083" y="4764216"/>
            <a:chExt cx="457200" cy="457200"/>
          </a:xfrm>
        </p:grpSpPr>
        <p:sp>
          <p:nvSpPr>
            <p:cNvPr id="70" name="Oval 2000">
              <a:extLst>
                <a:ext uri="{FF2B5EF4-FFF2-40B4-BE49-F238E27FC236}">
                  <a16:creationId xmlns:a16="http://schemas.microsoft.com/office/drawing/2014/main" id="{88F54C85-259A-40C4-B18F-48D5001D3770}"/>
                </a:ext>
              </a:extLst>
            </p:cNvPr>
            <p:cNvSpPr/>
            <p:nvPr/>
          </p:nvSpPr>
          <p:spPr>
            <a:xfrm>
              <a:off x="2449083" y="4764216"/>
              <a:ext cx="457200" cy="4572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EAEAEA"/>
            </a:solidFill>
            <a:ln cap="flat">
              <a:noFill/>
              <a:prstDash val="solid"/>
            </a:ln>
          </p:spPr>
          <p:txBody>
            <a:bodyPr vert="horz" wrap="square" lIns="0" tIns="45717" rIns="0" bIns="45717" anchor="ctr" anchorCtr="1" compatLnSpc="1">
              <a:noAutofit/>
            </a:bodyPr>
            <a:lstStyle/>
            <a:p>
              <a:pPr marL="0" marR="0" lvl="0" indent="0" algn="ctr" defTabSz="914098"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961" b="0" i="0" u="none" strike="noStrike" kern="0" cap="none" spc="0" normalizeH="0" baseline="0" noProof="0">
                <a:ln>
                  <a:noFill/>
                </a:ln>
                <a:solidFill>
                  <a:srgbClr val="000000"/>
                </a:solidFill>
                <a:effectLst/>
                <a:uLnTx/>
                <a:uFillTx/>
                <a:latin typeface="Segoe UI Semilight"/>
                <a:ea typeface="+mn-ea"/>
                <a:cs typeface="+mn-cs"/>
              </a:endParaRPr>
            </a:p>
          </p:txBody>
        </p:sp>
        <p:sp>
          <p:nvSpPr>
            <p:cNvPr id="71" name="Freeform 5">
              <a:extLst>
                <a:ext uri="{FF2B5EF4-FFF2-40B4-BE49-F238E27FC236}">
                  <a16:creationId xmlns:a16="http://schemas.microsoft.com/office/drawing/2014/main" id="{AD1192B7-F5C7-424D-A4FC-E6F6880E3CF8}"/>
                </a:ext>
              </a:extLst>
            </p:cNvPr>
            <p:cNvSpPr/>
            <p:nvPr/>
          </p:nvSpPr>
          <p:spPr>
            <a:xfrm>
              <a:off x="2568311" y="4891518"/>
              <a:ext cx="218733" cy="184909"/>
            </a:xfrm>
            <a:custGeom>
              <a:avLst/>
              <a:gdLst>
                <a:gd name="f0" fmla="val 10800000"/>
                <a:gd name="f1" fmla="val 5400000"/>
                <a:gd name="f2" fmla="val 180"/>
                <a:gd name="f3" fmla="val w"/>
                <a:gd name="f4" fmla="val h"/>
                <a:gd name="f5" fmla="val 0"/>
                <a:gd name="f6" fmla="val 349"/>
                <a:gd name="f7" fmla="val 296"/>
                <a:gd name="f8" fmla="val 110"/>
                <a:gd name="f9" fmla="val 142"/>
                <a:gd name="f10" fmla="val 107"/>
                <a:gd name="f11" fmla="val 139"/>
                <a:gd name="f12" fmla="val 78"/>
                <a:gd name="f13" fmla="val 174"/>
                <a:gd name="f14" fmla="val 210"/>
                <a:gd name="f15" fmla="val 238"/>
                <a:gd name="f16" fmla="val 177"/>
                <a:gd name="f17" fmla="val 206"/>
                <a:gd name="f18" fmla="val 264"/>
                <a:gd name="f19" fmla="val 247"/>
                <a:gd name="f20" fmla="val 224"/>
                <a:gd name="f21" fmla="val 207"/>
                <a:gd name="f22" fmla="val 125"/>
                <a:gd name="f23" fmla="val 85"/>
                <a:gd name="f24" fmla="val 56"/>
                <a:gd name="f25" fmla="val 80"/>
                <a:gd name="f26" fmla="val 96"/>
                <a:gd name="f27" fmla="val 62"/>
                <a:gd name="f28" fmla="val 40"/>
                <a:gd name="f29" fmla="val 18"/>
                <a:gd name="f30" fmla="val 34"/>
                <a:gd name="f31" fmla="val 16"/>
                <a:gd name="f32" fmla="val 111"/>
                <a:gd name="f33" fmla="val 136"/>
                <a:gd name="f34" fmla="val 106"/>
                <a:gd name="f35" fmla="val 86"/>
                <a:gd name="f36" fmla="val 81"/>
                <a:gd name="f37" fmla="val 25"/>
                <a:gd name="f38" fmla="val 293"/>
                <a:gd name="f39" fmla="val 315"/>
                <a:gd name="f40" fmla="val 333"/>
                <a:gd name="f41" fmla="val 271"/>
                <a:gd name="f42" fmla="val 253"/>
                <a:gd name="f43" fmla="val 324"/>
                <a:gd name="f44" fmla="val 262"/>
                <a:gd name="f45" fmla="val 237"/>
                <a:gd name="f46" fmla="+- 0 0 -90"/>
                <a:gd name="f47" fmla="*/ f3 1 349"/>
                <a:gd name="f48" fmla="*/ f4 1 296"/>
                <a:gd name="f49" fmla="val f5"/>
                <a:gd name="f50" fmla="val f6"/>
                <a:gd name="f51" fmla="val f7"/>
                <a:gd name="f52" fmla="*/ f46 f0 1"/>
                <a:gd name="f53" fmla="+- f51 0 f49"/>
                <a:gd name="f54" fmla="+- f50 0 f49"/>
                <a:gd name="f55" fmla="*/ f52 1 f2"/>
                <a:gd name="f56" fmla="*/ f54 1 349"/>
                <a:gd name="f57" fmla="*/ f53 1 296"/>
                <a:gd name="f58" fmla="*/ 110 f54 1"/>
                <a:gd name="f59" fmla="*/ 142 f53 1"/>
                <a:gd name="f60" fmla="*/ 174 f54 1"/>
                <a:gd name="f61" fmla="*/ 78 f53 1"/>
                <a:gd name="f62" fmla="*/ 238 f54 1"/>
                <a:gd name="f63" fmla="*/ 206 f53 1"/>
                <a:gd name="f64" fmla="*/ 264 f54 1"/>
                <a:gd name="f65" fmla="*/ 296 f53 1"/>
                <a:gd name="f66" fmla="*/ 207 f53 1"/>
                <a:gd name="f67" fmla="*/ 85 f54 1"/>
                <a:gd name="f68" fmla="*/ 56 f54 1"/>
                <a:gd name="f69" fmla="*/ 80 f53 1"/>
                <a:gd name="f70" fmla="*/ 96 f54 1"/>
                <a:gd name="f71" fmla="*/ 40 f53 1"/>
                <a:gd name="f72" fmla="*/ 0 f53 1"/>
                <a:gd name="f73" fmla="*/ 16 f54 1"/>
                <a:gd name="f74" fmla="*/ 111 f54 1"/>
                <a:gd name="f75" fmla="*/ 136 f53 1"/>
                <a:gd name="f76" fmla="*/ 81 f53 1"/>
                <a:gd name="f77" fmla="*/ 0 f54 1"/>
                <a:gd name="f78" fmla="*/ 293 f54 1"/>
                <a:gd name="f79" fmla="*/ 333 f54 1"/>
                <a:gd name="f80" fmla="*/ 253 f54 1"/>
                <a:gd name="f81" fmla="*/ 349 f54 1"/>
                <a:gd name="f82" fmla="*/ 237 f54 1"/>
                <a:gd name="f83" fmla="+- f55 0 f1"/>
                <a:gd name="f84" fmla="*/ f58 1 349"/>
                <a:gd name="f85" fmla="*/ f59 1 296"/>
                <a:gd name="f86" fmla="*/ f60 1 349"/>
                <a:gd name="f87" fmla="*/ f61 1 296"/>
                <a:gd name="f88" fmla="*/ f62 1 349"/>
                <a:gd name="f89" fmla="*/ f63 1 296"/>
                <a:gd name="f90" fmla="*/ f64 1 349"/>
                <a:gd name="f91" fmla="*/ f65 1 296"/>
                <a:gd name="f92" fmla="*/ f66 1 296"/>
                <a:gd name="f93" fmla="*/ f67 1 349"/>
                <a:gd name="f94" fmla="*/ f68 1 349"/>
                <a:gd name="f95" fmla="*/ f69 1 296"/>
                <a:gd name="f96" fmla="*/ f70 1 349"/>
                <a:gd name="f97" fmla="*/ f71 1 296"/>
                <a:gd name="f98" fmla="*/ f72 1 296"/>
                <a:gd name="f99" fmla="*/ f73 1 349"/>
                <a:gd name="f100" fmla="*/ f74 1 349"/>
                <a:gd name="f101" fmla="*/ f75 1 296"/>
                <a:gd name="f102" fmla="*/ f76 1 296"/>
                <a:gd name="f103" fmla="*/ f77 1 349"/>
                <a:gd name="f104" fmla="*/ f78 1 349"/>
                <a:gd name="f105" fmla="*/ f79 1 349"/>
                <a:gd name="f106" fmla="*/ f80 1 349"/>
                <a:gd name="f107" fmla="*/ f81 1 349"/>
                <a:gd name="f108" fmla="*/ f82 1 349"/>
                <a:gd name="f109" fmla="*/ 0 1 f56"/>
                <a:gd name="f110" fmla="*/ f50 1 f56"/>
                <a:gd name="f111" fmla="*/ 0 1 f57"/>
                <a:gd name="f112" fmla="*/ f51 1 f57"/>
                <a:gd name="f113" fmla="*/ f84 1 f56"/>
                <a:gd name="f114" fmla="*/ f85 1 f57"/>
                <a:gd name="f115" fmla="*/ f86 1 f56"/>
                <a:gd name="f116" fmla="*/ f87 1 f57"/>
                <a:gd name="f117" fmla="*/ f88 1 f56"/>
                <a:gd name="f118" fmla="*/ f89 1 f57"/>
                <a:gd name="f119" fmla="*/ f90 1 f56"/>
                <a:gd name="f120" fmla="*/ f91 1 f57"/>
                <a:gd name="f121" fmla="*/ f92 1 f57"/>
                <a:gd name="f122" fmla="*/ f93 1 f56"/>
                <a:gd name="f123" fmla="*/ f94 1 f56"/>
                <a:gd name="f124" fmla="*/ f95 1 f57"/>
                <a:gd name="f125" fmla="*/ f96 1 f56"/>
                <a:gd name="f126" fmla="*/ f97 1 f57"/>
                <a:gd name="f127" fmla="*/ f98 1 f57"/>
                <a:gd name="f128" fmla="*/ f99 1 f56"/>
                <a:gd name="f129" fmla="*/ f100 1 f56"/>
                <a:gd name="f130" fmla="*/ f101 1 f57"/>
                <a:gd name="f131" fmla="*/ f102 1 f57"/>
                <a:gd name="f132" fmla="*/ f103 1 f56"/>
                <a:gd name="f133" fmla="*/ f104 1 f56"/>
                <a:gd name="f134" fmla="*/ f105 1 f56"/>
                <a:gd name="f135" fmla="*/ f106 1 f56"/>
                <a:gd name="f136" fmla="*/ f107 1 f56"/>
                <a:gd name="f137" fmla="*/ f108 1 f56"/>
                <a:gd name="f138" fmla="*/ f109 f47 1"/>
                <a:gd name="f139" fmla="*/ f110 f47 1"/>
                <a:gd name="f140" fmla="*/ f112 f48 1"/>
                <a:gd name="f141" fmla="*/ f111 f48 1"/>
                <a:gd name="f142" fmla="*/ f113 f47 1"/>
                <a:gd name="f143" fmla="*/ f114 f48 1"/>
                <a:gd name="f144" fmla="*/ f115 f47 1"/>
                <a:gd name="f145" fmla="*/ f116 f48 1"/>
                <a:gd name="f146" fmla="*/ f117 f47 1"/>
                <a:gd name="f147" fmla="*/ f118 f48 1"/>
                <a:gd name="f148" fmla="*/ f119 f47 1"/>
                <a:gd name="f149" fmla="*/ f120 f48 1"/>
                <a:gd name="f150" fmla="*/ f121 f48 1"/>
                <a:gd name="f151" fmla="*/ f122 f47 1"/>
                <a:gd name="f152" fmla="*/ f123 f47 1"/>
                <a:gd name="f153" fmla="*/ f124 f48 1"/>
                <a:gd name="f154" fmla="*/ f125 f47 1"/>
                <a:gd name="f155" fmla="*/ f126 f48 1"/>
                <a:gd name="f156" fmla="*/ f127 f48 1"/>
                <a:gd name="f157" fmla="*/ f128 f47 1"/>
                <a:gd name="f158" fmla="*/ f129 f47 1"/>
                <a:gd name="f159" fmla="*/ f130 f48 1"/>
                <a:gd name="f160" fmla="*/ f131 f48 1"/>
                <a:gd name="f161" fmla="*/ f132 f47 1"/>
                <a:gd name="f162" fmla="*/ f133 f47 1"/>
                <a:gd name="f163" fmla="*/ f134 f47 1"/>
                <a:gd name="f164" fmla="*/ f135 f47 1"/>
                <a:gd name="f165" fmla="*/ f136 f47 1"/>
                <a:gd name="f166" fmla="*/ f137 f47 1"/>
              </a:gdLst>
              <a:ahLst/>
              <a:cxnLst>
                <a:cxn ang="3cd4">
                  <a:pos x="hc" y="t"/>
                </a:cxn>
                <a:cxn ang="0">
                  <a:pos x="r" y="vc"/>
                </a:cxn>
                <a:cxn ang="cd4">
                  <a:pos x="hc" y="b"/>
                </a:cxn>
                <a:cxn ang="cd2">
                  <a:pos x="l" y="vc"/>
                </a:cxn>
                <a:cxn ang="f83">
                  <a:pos x="f142" y="f143"/>
                </a:cxn>
                <a:cxn ang="f83">
                  <a:pos x="f144" y="f145"/>
                </a:cxn>
                <a:cxn ang="f83">
                  <a:pos x="f146" y="f143"/>
                </a:cxn>
                <a:cxn ang="f83">
                  <a:pos x="f144" y="f147"/>
                </a:cxn>
                <a:cxn ang="f83">
                  <a:pos x="f142" y="f143"/>
                </a:cxn>
                <a:cxn ang="f83">
                  <a:pos x="f148" y="f149"/>
                </a:cxn>
                <a:cxn ang="f83">
                  <a:pos x="f144" y="f150"/>
                </a:cxn>
                <a:cxn ang="f83">
                  <a:pos x="f151" y="f149"/>
                </a:cxn>
                <a:cxn ang="f83">
                  <a:pos x="f152" y="f153"/>
                </a:cxn>
                <a:cxn ang="f83">
                  <a:pos x="f154" y="f155"/>
                </a:cxn>
                <a:cxn ang="f83">
                  <a:pos x="f152" y="f156"/>
                </a:cxn>
                <a:cxn ang="f83">
                  <a:pos x="f157" y="f155"/>
                </a:cxn>
                <a:cxn ang="f83">
                  <a:pos x="f152" y="f153"/>
                </a:cxn>
                <a:cxn ang="f83">
                  <a:pos x="f158" y="f159"/>
                </a:cxn>
                <a:cxn ang="f83">
                  <a:pos x="f152" y="f160"/>
                </a:cxn>
                <a:cxn ang="f83">
                  <a:pos x="f161" y="f159"/>
                </a:cxn>
                <a:cxn ang="f83">
                  <a:pos x="f162" y="f153"/>
                </a:cxn>
                <a:cxn ang="f83">
                  <a:pos x="f163" y="f155"/>
                </a:cxn>
                <a:cxn ang="f83">
                  <a:pos x="f162" y="f156"/>
                </a:cxn>
                <a:cxn ang="f83">
                  <a:pos x="f164" y="f155"/>
                </a:cxn>
                <a:cxn ang="f83">
                  <a:pos x="f162" y="f153"/>
                </a:cxn>
                <a:cxn ang="f83">
                  <a:pos x="f165" y="f159"/>
                </a:cxn>
                <a:cxn ang="f83">
                  <a:pos x="f162" y="f160"/>
                </a:cxn>
                <a:cxn ang="f83">
                  <a:pos x="f166" y="f159"/>
                </a:cxn>
              </a:cxnLst>
              <a:rect l="f138" t="f141" r="f139" b="f140"/>
              <a:pathLst>
                <a:path w="349" h="296">
                  <a:moveTo>
                    <a:pt x="f8" y="f9"/>
                  </a:moveTo>
                  <a:cubicBezTo>
                    <a:pt x="f8" y="f10"/>
                    <a:pt x="f11" y="f12"/>
                    <a:pt x="f13" y="f12"/>
                  </a:cubicBezTo>
                  <a:cubicBezTo>
                    <a:pt x="f14" y="f12"/>
                    <a:pt x="f15" y="f10"/>
                    <a:pt x="f15" y="f9"/>
                  </a:cubicBezTo>
                  <a:cubicBezTo>
                    <a:pt x="f15" y="f16"/>
                    <a:pt x="f14" y="f17"/>
                    <a:pt x="f13" y="f17"/>
                  </a:cubicBezTo>
                  <a:cubicBezTo>
                    <a:pt x="f11" y="f17"/>
                    <a:pt x="f8" y="f16"/>
                    <a:pt x="f8" y="f9"/>
                  </a:cubicBezTo>
                  <a:close/>
                  <a:moveTo>
                    <a:pt x="f18" y="f7"/>
                  </a:moveTo>
                  <a:cubicBezTo>
                    <a:pt x="f18" y="f19"/>
                    <a:pt x="f20" y="f21"/>
                    <a:pt x="f13" y="f21"/>
                  </a:cubicBezTo>
                  <a:cubicBezTo>
                    <a:pt x="f22" y="f21"/>
                    <a:pt x="f23" y="f19"/>
                    <a:pt x="f23" y="f7"/>
                  </a:cubicBezTo>
                  <a:moveTo>
                    <a:pt x="f24" y="f25"/>
                  </a:moveTo>
                  <a:cubicBezTo>
                    <a:pt x="f12" y="f25"/>
                    <a:pt x="f26" y="f27"/>
                    <a:pt x="f26" y="f28"/>
                  </a:cubicBezTo>
                  <a:cubicBezTo>
                    <a:pt x="f26" y="f29"/>
                    <a:pt x="f12" y="f5"/>
                    <a:pt x="f24" y="f5"/>
                  </a:cubicBezTo>
                  <a:cubicBezTo>
                    <a:pt x="f30" y="f5"/>
                    <a:pt x="f31" y="f29"/>
                    <a:pt x="f31" y="f28"/>
                  </a:cubicBezTo>
                  <a:cubicBezTo>
                    <a:pt x="f31" y="f27"/>
                    <a:pt x="f30" y="f25"/>
                    <a:pt x="f24" y="f25"/>
                  </a:cubicBezTo>
                  <a:close/>
                  <a:moveTo>
                    <a:pt x="f32" y="f33"/>
                  </a:moveTo>
                  <a:cubicBezTo>
                    <a:pt x="f32" y="f34"/>
                    <a:pt x="f35" y="f36"/>
                    <a:pt x="f24" y="f36"/>
                  </a:cubicBezTo>
                  <a:cubicBezTo>
                    <a:pt x="f37" y="f36"/>
                    <a:pt x="f5" y="f34"/>
                    <a:pt x="f5" y="f33"/>
                  </a:cubicBezTo>
                  <a:moveTo>
                    <a:pt x="f38" y="f25"/>
                  </a:moveTo>
                  <a:cubicBezTo>
                    <a:pt x="f39" y="f25"/>
                    <a:pt x="f40" y="f27"/>
                    <a:pt x="f40" y="f28"/>
                  </a:cubicBezTo>
                  <a:cubicBezTo>
                    <a:pt x="f40" y="f29"/>
                    <a:pt x="f39" y="f5"/>
                    <a:pt x="f38" y="f5"/>
                  </a:cubicBezTo>
                  <a:cubicBezTo>
                    <a:pt x="f41" y="f5"/>
                    <a:pt x="f42" y="f29"/>
                    <a:pt x="f42" y="f28"/>
                  </a:cubicBezTo>
                  <a:cubicBezTo>
                    <a:pt x="f42" y="f27"/>
                    <a:pt x="f41" y="f25"/>
                    <a:pt x="f38" y="f25"/>
                  </a:cubicBezTo>
                  <a:close/>
                  <a:moveTo>
                    <a:pt x="f6" y="f33"/>
                  </a:moveTo>
                  <a:cubicBezTo>
                    <a:pt x="f6" y="f34"/>
                    <a:pt x="f43" y="f36"/>
                    <a:pt x="f38" y="f36"/>
                  </a:cubicBezTo>
                  <a:cubicBezTo>
                    <a:pt x="f44" y="f36"/>
                    <a:pt x="f45" y="f34"/>
                    <a:pt x="f45" y="f33"/>
                  </a:cubicBezTo>
                </a:path>
              </a:pathLst>
            </a:custGeom>
            <a:noFill/>
            <a:ln w="12701" cap="flat">
              <a:solidFill>
                <a:srgbClr val="353535"/>
              </a:solidFill>
              <a:prstDash val="solid"/>
              <a:miter/>
            </a:ln>
          </p:spPr>
          <p:txBody>
            <a:bodyPr vert="horz" wrap="square" lIns="89642" tIns="44821" rIns="89642" bIns="44821" anchor="t" anchorCtr="0" compatLnSpc="1">
              <a:noAutofit/>
            </a:bodyPr>
            <a:lstStyle/>
            <a:p>
              <a:pPr marL="0" marR="0" lvl="0" indent="0" algn="l" defTabSz="914367"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72" name="Cylinder 71">
            <a:extLst>
              <a:ext uri="{FF2B5EF4-FFF2-40B4-BE49-F238E27FC236}">
                <a16:creationId xmlns:a16="http://schemas.microsoft.com/office/drawing/2014/main" id="{87F386A9-014C-483C-8F34-08A2994E9AB3}"/>
              </a:ext>
            </a:extLst>
          </p:cNvPr>
          <p:cNvSpPr/>
          <p:nvPr/>
        </p:nvSpPr>
        <p:spPr bwMode="auto">
          <a:xfrm>
            <a:off x="7276821" y="3541247"/>
            <a:ext cx="556537" cy="813198"/>
          </a:xfrm>
          <a:prstGeom prst="can">
            <a:avLst/>
          </a:prstGeom>
          <a:solidFill>
            <a:srgbClr val="95CFFF"/>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3" name="Cylinder 72">
            <a:extLst>
              <a:ext uri="{FF2B5EF4-FFF2-40B4-BE49-F238E27FC236}">
                <a16:creationId xmlns:a16="http://schemas.microsoft.com/office/drawing/2014/main" id="{4EE3117C-4699-4767-95D7-2217D6276ED6}"/>
              </a:ext>
            </a:extLst>
          </p:cNvPr>
          <p:cNvSpPr/>
          <p:nvPr/>
        </p:nvSpPr>
        <p:spPr bwMode="auto">
          <a:xfrm>
            <a:off x="6897836" y="3823842"/>
            <a:ext cx="556537" cy="813198"/>
          </a:xfrm>
          <a:prstGeom prst="can">
            <a:avLst/>
          </a:prstGeom>
          <a:solidFill>
            <a:srgbClr val="95CFFF"/>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4" name="Cylinder 73">
            <a:extLst>
              <a:ext uri="{FF2B5EF4-FFF2-40B4-BE49-F238E27FC236}">
                <a16:creationId xmlns:a16="http://schemas.microsoft.com/office/drawing/2014/main" id="{1C803D61-BC5A-460B-8E09-B9D3FC64FA8C}"/>
              </a:ext>
            </a:extLst>
          </p:cNvPr>
          <p:cNvSpPr/>
          <p:nvPr/>
        </p:nvSpPr>
        <p:spPr bwMode="auto">
          <a:xfrm>
            <a:off x="6607534" y="3841678"/>
            <a:ext cx="240294" cy="491264"/>
          </a:xfrm>
          <a:prstGeom prst="can">
            <a:avLst/>
          </a:prstGeom>
          <a:solidFill>
            <a:srgbClr val="95CFFF"/>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5" name="Rectangle 74" descr="Head with Gears">
            <a:extLst>
              <a:ext uri="{FF2B5EF4-FFF2-40B4-BE49-F238E27FC236}">
                <a16:creationId xmlns:a16="http://schemas.microsoft.com/office/drawing/2014/main" id="{BFEB675D-342A-4816-AF58-94C46F176221}"/>
              </a:ext>
            </a:extLst>
          </p:cNvPr>
          <p:cNvSpPr/>
          <p:nvPr/>
        </p:nvSpPr>
        <p:spPr>
          <a:xfrm>
            <a:off x="6847828" y="5527198"/>
            <a:ext cx="725326" cy="725326"/>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0">
            <a:scrgbClr r="0" g="0" b="0"/>
          </a:lnRef>
          <a:fillRef idx="3">
            <a:scrgbClr r="0" g="0" b="0"/>
          </a:fillRef>
          <a:effectRef idx="2">
            <a:schemeClr val="bg1">
              <a:hueOff val="0"/>
              <a:satOff val="0"/>
              <a:lumOff val="0"/>
              <a:alphaOff val="0"/>
            </a:schemeClr>
          </a:effectRef>
          <a:fontRef idx="minor">
            <a:schemeClr val="dk1">
              <a:hueOff val="0"/>
              <a:satOff val="0"/>
              <a:lumOff val="0"/>
              <a:alphaOff val="0"/>
            </a:schemeClr>
          </a:fontRef>
        </p:style>
      </p:sp>
      <p:sp>
        <p:nvSpPr>
          <p:cNvPr id="76" name="Cylinder 75">
            <a:extLst>
              <a:ext uri="{FF2B5EF4-FFF2-40B4-BE49-F238E27FC236}">
                <a16:creationId xmlns:a16="http://schemas.microsoft.com/office/drawing/2014/main" id="{E84FB150-CE2A-4C36-A743-38C86A31E3FD}"/>
              </a:ext>
            </a:extLst>
          </p:cNvPr>
          <p:cNvSpPr/>
          <p:nvPr/>
        </p:nvSpPr>
        <p:spPr bwMode="auto">
          <a:xfrm>
            <a:off x="6780594" y="3436913"/>
            <a:ext cx="240294" cy="491264"/>
          </a:xfrm>
          <a:prstGeom prst="can">
            <a:avLst/>
          </a:prstGeom>
          <a:solidFill>
            <a:srgbClr val="95CFFF"/>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7" name="Cylinder 76">
            <a:extLst>
              <a:ext uri="{FF2B5EF4-FFF2-40B4-BE49-F238E27FC236}">
                <a16:creationId xmlns:a16="http://schemas.microsoft.com/office/drawing/2014/main" id="{961F0667-9AAD-4A85-84FD-6378BBB4687D}"/>
              </a:ext>
            </a:extLst>
          </p:cNvPr>
          <p:cNvSpPr/>
          <p:nvPr/>
        </p:nvSpPr>
        <p:spPr bwMode="auto">
          <a:xfrm>
            <a:off x="7055957" y="3238111"/>
            <a:ext cx="240294" cy="491264"/>
          </a:xfrm>
          <a:prstGeom prst="can">
            <a:avLst/>
          </a:prstGeom>
          <a:solidFill>
            <a:srgbClr val="95CFFF"/>
          </a:solidFill>
          <a:ln>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fr-BE"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94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55E0791-6C31-4249-8E4E-0520B6407F60}"/>
              </a:ext>
            </a:extLst>
          </p:cNvPr>
          <p:cNvSpPr txBox="1">
            <a:spLocks/>
          </p:cNvSpPr>
          <p:nvPr/>
        </p:nvSpPr>
        <p:spPr>
          <a:xfrm>
            <a:off x="1222149" y="1883720"/>
            <a:ext cx="4752304" cy="1745579"/>
          </a:xfrm>
          <a:prstGeom prst="rect">
            <a:avLst/>
          </a:prstGeom>
        </p:spPr>
        <p:txBody>
          <a:bodyPr lIns="0">
            <a:normAutofit fontScale="92500" lnSpcReduction="10000"/>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100000"/>
              </a:lnSpc>
              <a:spcBef>
                <a:spcPts val="500"/>
              </a:spcBef>
              <a:spcAft>
                <a:spcPts val="612"/>
              </a:spcAft>
              <a:buClrTx/>
              <a:buSzTx/>
              <a:buFont typeface="Arial"/>
              <a:buNone/>
              <a:tabLst/>
              <a:defRPr/>
            </a:pPr>
            <a:r>
              <a:rPr kumimoji="0" lang="en-US" sz="2800" b="1" i="0" u="none" strike="noStrike" kern="1200" cap="all" spc="0" normalizeH="0" baseline="0" noProof="0" dirty="0">
                <a:ln>
                  <a:noFill/>
                </a:ln>
                <a:solidFill>
                  <a:srgbClr val="0070C0"/>
                </a:solidFill>
                <a:effectLst/>
                <a:uLnTx/>
                <a:uFillTx/>
                <a:latin typeface="Segoe UI Light" charset="0"/>
                <a:ea typeface="Segoe UI Light" charset="0"/>
                <a:cs typeface="Segoe UI Light" charset="0"/>
              </a:rPr>
              <a:t>IT Simplification</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Standardize on the platform and solutions</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Migrate away from legacy systems</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cs typeface="Segoe UI Light" charset="0"/>
              </a:rPr>
              <a:t>Integrate automation</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2" name="Title 1">
            <a:extLst>
              <a:ext uri="{FF2B5EF4-FFF2-40B4-BE49-F238E27FC236}">
                <a16:creationId xmlns:a16="http://schemas.microsoft.com/office/drawing/2014/main" id="{93924DB2-B198-41CD-83E2-2DE9A6BC4E83}"/>
              </a:ext>
            </a:extLst>
          </p:cNvPr>
          <p:cNvSpPr>
            <a:spLocks noGrp="1"/>
          </p:cNvSpPr>
          <p:nvPr>
            <p:ph type="title"/>
          </p:nvPr>
        </p:nvSpPr>
        <p:spPr/>
        <p:txBody>
          <a:bodyPr/>
          <a:lstStyle/>
          <a:p>
            <a:r>
              <a:rPr lang="fr-BE" dirty="0" err="1"/>
              <a:t>What</a:t>
            </a:r>
            <a:r>
              <a:rPr lang="fr-BE" dirty="0"/>
              <a:t> </a:t>
            </a:r>
            <a:r>
              <a:rPr lang="fr-BE" dirty="0" err="1"/>
              <a:t>is</a:t>
            </a:r>
            <a:r>
              <a:rPr lang="fr-BE" dirty="0"/>
              <a:t> App </a:t>
            </a:r>
            <a:r>
              <a:rPr lang="fr-BE" dirty="0" err="1"/>
              <a:t>Modernization</a:t>
            </a:r>
            <a:r>
              <a:rPr lang="fr-BE" dirty="0"/>
              <a:t>?</a:t>
            </a:r>
          </a:p>
        </p:txBody>
      </p:sp>
      <p:sp>
        <p:nvSpPr>
          <p:cNvPr id="5" name="Content Placeholder 2">
            <a:extLst>
              <a:ext uri="{FF2B5EF4-FFF2-40B4-BE49-F238E27FC236}">
                <a16:creationId xmlns:a16="http://schemas.microsoft.com/office/drawing/2014/main" id="{06BDA80F-8D9F-4CF4-914D-C32CEA84CDB0}"/>
              </a:ext>
            </a:extLst>
          </p:cNvPr>
          <p:cNvSpPr txBox="1">
            <a:spLocks/>
          </p:cNvSpPr>
          <p:nvPr/>
        </p:nvSpPr>
        <p:spPr>
          <a:xfrm>
            <a:off x="6495369" y="1833326"/>
            <a:ext cx="5111414" cy="1532219"/>
          </a:xfrm>
          <a:prstGeom prst="rect">
            <a:avLst/>
          </a:prstGeom>
        </p:spPr>
        <p:txBody>
          <a:bodyPr lIns="0">
            <a:normAutofit fontScale="92500"/>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110000"/>
              </a:lnSpc>
              <a:spcBef>
                <a:spcPts val="500"/>
              </a:spcBef>
              <a:spcAft>
                <a:spcPts val="612"/>
              </a:spcAft>
              <a:buClrTx/>
              <a:buSzTx/>
              <a:buFont typeface="Arial"/>
              <a:buNone/>
              <a:tabLst/>
              <a:defRPr/>
            </a:pPr>
            <a:r>
              <a:rPr kumimoji="0" lang="en-US" sz="2800" b="1" i="0" u="none" strike="noStrike" kern="1200" cap="all" spc="0" normalizeH="0" baseline="0" noProof="0" dirty="0">
                <a:ln>
                  <a:noFill/>
                </a:ln>
                <a:solidFill>
                  <a:srgbClr val="0070C0"/>
                </a:solidFill>
                <a:effectLst/>
                <a:uLnTx/>
                <a:uFillTx/>
                <a:latin typeface="Segoe UI Light" charset="0"/>
                <a:cs typeface="Segoe UI Light" charset="0"/>
              </a:rPr>
              <a:t>GROWTH ENABLEMENT</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Focus on the business growth, not the technology</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Easily allow for business scale</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Provide business Insights and Analytics </a:t>
            </a:r>
          </a:p>
        </p:txBody>
      </p:sp>
      <p:sp>
        <p:nvSpPr>
          <p:cNvPr id="6" name="Content Placeholder 2">
            <a:extLst>
              <a:ext uri="{FF2B5EF4-FFF2-40B4-BE49-F238E27FC236}">
                <a16:creationId xmlns:a16="http://schemas.microsoft.com/office/drawing/2014/main" id="{08B25725-4B36-4C7D-8BD2-BD374A76091A}"/>
              </a:ext>
            </a:extLst>
          </p:cNvPr>
          <p:cNvSpPr txBox="1">
            <a:spLocks/>
          </p:cNvSpPr>
          <p:nvPr/>
        </p:nvSpPr>
        <p:spPr>
          <a:xfrm>
            <a:off x="1222149" y="4284164"/>
            <a:ext cx="4752304" cy="1745579"/>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90000"/>
              </a:lnSpc>
              <a:spcBef>
                <a:spcPts val="500"/>
              </a:spcBef>
              <a:spcAft>
                <a:spcPts val="612"/>
              </a:spcAft>
              <a:buClrTx/>
              <a:buSzTx/>
              <a:buFont typeface="Arial"/>
              <a:buNone/>
              <a:tabLst/>
              <a:defRPr/>
            </a:pPr>
            <a:r>
              <a:rPr kumimoji="0" lang="en-US" sz="2600" b="1" i="0" u="none" strike="noStrike" kern="1200" cap="all" spc="0" normalizeH="0" baseline="0" noProof="0" dirty="0">
                <a:ln>
                  <a:noFill/>
                </a:ln>
                <a:solidFill>
                  <a:srgbClr val="0070C0"/>
                </a:solidFill>
                <a:effectLst/>
                <a:uLnTx/>
                <a:uFillTx/>
                <a:latin typeface="Segoe UI Light" charset="0"/>
                <a:cs typeface="Segoe UI Light" charset="0"/>
              </a:rPr>
              <a:t>AGILITY</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Faster deployment to different environments</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Aligned deployment / Less mistakes</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DevOps practices using continuous delivery</a:t>
            </a:r>
            <a:endParaRPr kumimoji="0" lang="en-US" sz="18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7" name="Content Placeholder 2">
            <a:extLst>
              <a:ext uri="{FF2B5EF4-FFF2-40B4-BE49-F238E27FC236}">
                <a16:creationId xmlns:a16="http://schemas.microsoft.com/office/drawing/2014/main" id="{CECA536B-7B22-4409-9463-9CD741DDFE0B}"/>
              </a:ext>
            </a:extLst>
          </p:cNvPr>
          <p:cNvSpPr txBox="1">
            <a:spLocks/>
          </p:cNvSpPr>
          <p:nvPr/>
        </p:nvSpPr>
        <p:spPr>
          <a:xfrm>
            <a:off x="6495369" y="4187673"/>
            <a:ext cx="5285244" cy="1532219"/>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100000"/>
              </a:lnSpc>
              <a:spcBef>
                <a:spcPts val="1224"/>
              </a:spcBef>
              <a:spcAft>
                <a:spcPts val="612"/>
              </a:spcAft>
              <a:buClrTx/>
              <a:buSzTx/>
              <a:buFont typeface="Arial"/>
              <a:buNone/>
              <a:tabLst/>
              <a:defRPr/>
            </a:pPr>
            <a:r>
              <a:rPr kumimoji="0" lang="en-US" sz="2800" b="1" i="0" u="none" strike="noStrike" kern="1200" cap="all" spc="0" normalizeH="0" baseline="0" noProof="0" dirty="0">
                <a:ln>
                  <a:noFill/>
                </a:ln>
                <a:solidFill>
                  <a:srgbClr val="0070C0"/>
                </a:solidFill>
                <a:effectLst/>
                <a:uLnTx/>
                <a:uFillTx/>
                <a:latin typeface="Segoe UI Light" charset="0"/>
                <a:ea typeface="Segoe UI Light" charset="0"/>
                <a:cs typeface="Segoe UI Light" charset="0"/>
              </a:rPr>
              <a:t>Reducing TCO</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Downsize on infrastructure running cost </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Minimize ongoing maintenance efforts</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Make applications portable </a:t>
            </a:r>
          </a:p>
        </p:txBody>
      </p:sp>
    </p:spTree>
    <p:extLst>
      <p:ext uri="{BB962C8B-B14F-4D97-AF65-F5344CB8AC3E}">
        <p14:creationId xmlns:p14="http://schemas.microsoft.com/office/powerpoint/2010/main" val="489698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81" y="5896645"/>
            <a:ext cx="2671844" cy="732732"/>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96744" y="4645058"/>
            <a:ext cx="1798890"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21" y="3084717"/>
            <a:ext cx="1263487"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3"/>
            <a:ext cx="1846980"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8" y="1256165"/>
            <a:ext cx="1935145"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9"/>
            <a:ext cx="1814920"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5" y="2213718"/>
            <a:ext cx="1782860"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9"/>
            <a:ext cx="2037737"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5" y="878365"/>
            <a:ext cx="2135521"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30098"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3" y="3428461"/>
            <a:ext cx="1768433"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8" y="3699365"/>
            <a:ext cx="1911101"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3" y="3442522"/>
            <a:ext cx="1912703"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9" y="156045"/>
            <a:ext cx="2786340"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20961" y="3076801"/>
            <a:ext cx="2004075"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5" y="3884779"/>
            <a:ext cx="1042273"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4" y="398821"/>
            <a:ext cx="1951175"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1" y="3966481"/>
            <a:ext cx="2217984" cy="498983"/>
          </a:xfrm>
          <a:prstGeom prst="rect">
            <a:avLst/>
          </a:prstGeom>
          <a:noFill/>
        </p:spPr>
        <p:txBody>
          <a:bodyPr wrap="squar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84828" y="2329059"/>
            <a:ext cx="1372492"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36259" y="334885"/>
            <a:ext cx="2265364"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6" y="4698085"/>
            <a:ext cx="2031325"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93898" y="3870015"/>
            <a:ext cx="1483098"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106950" y="1147803"/>
            <a:ext cx="1483098" cy="498983"/>
          </a:xfrm>
          <a:prstGeom prst="rect">
            <a:avLst/>
          </a:prstGeom>
          <a:noFill/>
        </p:spPr>
        <p:txBody>
          <a:bodyPr wrap="none" rtlCol="0">
            <a:spAutoFit/>
          </a:bodyPr>
          <a:lstStyle/>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48"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9" y="4121229"/>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9" y="1689738"/>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6" y="1689738"/>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4" y="1689738"/>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9"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2"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3"/>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8" y="3652967"/>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7" y="1053922"/>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2" y="435694"/>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4" y="368899"/>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5"/>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4" y="5051878"/>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3"/>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5" y="2402773"/>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4" y="1219107"/>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4" y="4839133"/>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10" y="4329599"/>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90" y="5013454"/>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2" y="3413811"/>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9"/>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4" y="5018365"/>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1" cy="89631"/>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758044" y="5491109"/>
            <a:ext cx="4746901" cy="323220"/>
          </a:xfrm>
          <a:prstGeom prst="rect">
            <a:avLst/>
          </a:prstGeom>
          <a:solidFill>
            <a:srgbClr val="0093FF"/>
          </a:solidFill>
        </p:spPr>
        <p:txBody>
          <a:bodyPr vert="horz" lIns="91427" tIns="45713" rIns="91427" bIns="45713"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202"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010372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05710" cy="732732"/>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IaaS</a:t>
            </a:r>
          </a:p>
        </p:txBody>
      </p:sp>
      <p:sp>
        <p:nvSpPr>
          <p:cNvPr id="27" name="TextBox 26"/>
          <p:cNvSpPr txBox="1"/>
          <p:nvPr/>
        </p:nvSpPr>
        <p:spPr>
          <a:xfrm>
            <a:off x="250500" y="5896645"/>
            <a:ext cx="2057893"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2"/>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4" y="3159797"/>
            <a:ext cx="3741505" cy="318229"/>
          </a:xfrm>
          <a:prstGeom prst="rect">
            <a:avLst/>
          </a:prstGeom>
          <a:noFill/>
        </p:spPr>
        <p:txBody>
          <a:bodyPr wrap="square" rtlCol="0">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9" y="3548525"/>
            <a:ext cx="3400290" cy="318229"/>
          </a:xfrm>
          <a:prstGeom prst="rect">
            <a:avLst/>
          </a:prstGeom>
          <a:noFill/>
        </p:spPr>
        <p:txBody>
          <a:bodyPr wrap="none" rtlCol="0">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4"/>
            <a:ext cx="3923832" cy="318229"/>
          </a:xfrm>
          <a:prstGeom prst="rect">
            <a:avLst/>
          </a:prstGeom>
          <a:noFill/>
        </p:spPr>
        <p:txBody>
          <a:bodyPr wrap="square" rtlCol="0">
            <a:spAutoFit/>
          </a:body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2"/>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5"/>
            <a:ext cx="32790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2" y="175898"/>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1" y="3548525"/>
            <a:ext cx="2482485"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9" y="3159797"/>
            <a:ext cx="4846049"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2" y="3937254"/>
            <a:ext cx="4093663" cy="318229"/>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9" y="4120892"/>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9" y="1689401"/>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6" y="1689401"/>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4" y="1689401"/>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9"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2" y="2321875"/>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6" y="4997505"/>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Title 1">
            <a:extLst>
              <a:ext uri="{FF2B5EF4-FFF2-40B4-BE49-F238E27FC236}">
                <a16:creationId xmlns:a16="http://schemas.microsoft.com/office/drawing/2014/main" id="{55BD5BE9-49F4-466D-9ADB-24C1CD0DDFD2}"/>
              </a:ext>
            </a:extLst>
          </p:cNvPr>
          <p:cNvSpPr txBox="1">
            <a:spLocks/>
          </p:cNvSpPr>
          <p:nvPr/>
        </p:nvSpPr>
        <p:spPr>
          <a:xfrm>
            <a:off x="3764286" y="5486426"/>
            <a:ext cx="4746901" cy="323220"/>
          </a:xfrm>
          <a:prstGeom prst="rect">
            <a:avLst/>
          </a:prstGeom>
          <a:solidFill>
            <a:srgbClr val="0093FF"/>
          </a:solidFill>
        </p:spPr>
        <p:txBody>
          <a:bodyPr vert="horz" lIns="91427" tIns="45713" rIns="91427" bIns="45713"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202"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5816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solidFill>
                  <a:schemeClr val="tx2"/>
                </a:solidFill>
              </a:rPr>
              <a:t>Overview of Azure web app migration</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solidFill>
                  <a:schemeClr val="tx2"/>
                </a:solidFill>
              </a:rPr>
              <a:t>Part 1 of 5 in the Migrate web apps to Azure series</a:t>
            </a:r>
          </a:p>
        </p:txBody>
      </p:sp>
      <p:sp>
        <p:nvSpPr>
          <p:cNvPr id="12" name="Text Placeholder 6">
            <a:extLst>
              <a:ext uri="{FF2B5EF4-FFF2-40B4-BE49-F238E27FC236}">
                <a16:creationId xmlns:a16="http://schemas.microsoft.com/office/drawing/2014/main" id="{EC223B0A-C8BB-40CA-97DA-6E941A6F83C1}"/>
              </a:ext>
            </a:extLst>
          </p:cNvPr>
          <p:cNvSpPr txBox="1">
            <a:spLocks/>
          </p:cNvSpPr>
          <p:nvPr/>
        </p:nvSpPr>
        <p:spPr>
          <a:xfrm>
            <a:off x="457200" y="6065443"/>
            <a:ext cx="3543300"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lang="en-US" dirty="0"/>
              <a:t>MSUSDev@Microsoft.com</a:t>
            </a:r>
            <a:endParaRPr kumimoji="0" lang="en-US" sz="2000" b="1" i="0" u="none" strike="noStrike" kern="1200" cap="none" spc="0" normalizeH="0" baseline="0" noProof="0" dirty="0">
              <a:ln>
                <a:noFill/>
              </a:ln>
              <a:effectLst/>
              <a:uLnTx/>
              <a:uFillTx/>
              <a:latin typeface="Segoe UI Semibold" charset="0"/>
              <a:cs typeface="Segoe UI Semibold" charset="0"/>
            </a:endParaRPr>
          </a:p>
        </p:txBody>
      </p:sp>
      <p:sp>
        <p:nvSpPr>
          <p:cNvPr id="16" name="Text Placeholder 2">
            <a:extLst>
              <a:ext uri="{FF2B5EF4-FFF2-40B4-BE49-F238E27FC236}">
                <a16:creationId xmlns:a16="http://schemas.microsoft.com/office/drawing/2014/main" id="{810A9475-EAAA-4687-B133-9B81718C4E2E}"/>
              </a:ext>
            </a:extLst>
          </p:cNvPr>
          <p:cNvSpPr txBox="1">
            <a:spLocks/>
          </p:cNvSpPr>
          <p:nvPr/>
        </p:nvSpPr>
        <p:spPr>
          <a:xfrm>
            <a:off x="9971572" y="6169545"/>
            <a:ext cx="2128688"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lang="fr-BE" dirty="0"/>
              <a:t>Sep, </a:t>
            </a:r>
            <a:r>
              <a:rPr kumimoji="0" lang="fr-BE" sz="2000" b="1" i="0" u="none" strike="noStrike" kern="1200" cap="none" spc="0" normalizeH="0" baseline="0" noProof="0" dirty="0">
                <a:ln>
                  <a:noFill/>
                </a:ln>
                <a:effectLst/>
                <a:uLnTx/>
                <a:uFillTx/>
                <a:latin typeface="Segoe UI Semibold" charset="0"/>
                <a:cs typeface="Segoe UI Semibold" charset="0"/>
              </a:rPr>
              <a:t>2019</a:t>
            </a:r>
          </a:p>
        </p:txBody>
      </p:sp>
    </p:spTree>
    <p:extLst>
      <p:ext uri="{BB962C8B-B14F-4D97-AF65-F5344CB8AC3E}">
        <p14:creationId xmlns:p14="http://schemas.microsoft.com/office/powerpoint/2010/main" val="39494733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7"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10" y="5896645"/>
            <a:ext cx="1225935" cy="732732"/>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PaaS</a:t>
            </a:r>
          </a:p>
        </p:txBody>
      </p:sp>
      <p:sp>
        <p:nvSpPr>
          <p:cNvPr id="28" name="TextBox 27"/>
          <p:cNvSpPr txBox="1"/>
          <p:nvPr/>
        </p:nvSpPr>
        <p:spPr>
          <a:xfrm>
            <a:off x="4935394" y="5896645"/>
            <a:ext cx="910143"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5"/>
            <a:ext cx="2057893"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065628" y="3410684"/>
            <a:ext cx="857011"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350799" y="2709682"/>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633324" y="2709682"/>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068272" y="2709682"/>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057296" y="3342156"/>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774771" y="3342156"/>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06496" y="2798751"/>
            <a:ext cx="602175"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17155" y="890938"/>
            <a:ext cx="3786819"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41" y="543374"/>
            <a:ext cx="4014447" cy="544123"/>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utilization?</a:t>
            </a:r>
          </a:p>
          <a:p>
            <a:pPr marL="0" marR="0" lvl="0" indent="0" algn="ctr" defTabSz="895848" rtl="0" eaLnBrk="1" fontAlgn="auto" latinLnBrk="0" hangingPunct="1">
              <a:lnSpc>
                <a:spcPct val="100000"/>
              </a:lnSpc>
              <a:spcBef>
                <a:spcPts val="0"/>
              </a:spcBef>
              <a:spcAft>
                <a:spcPts val="0"/>
              </a:spcAft>
              <a:buClrTx/>
              <a:buSzTx/>
              <a:buFontTx/>
              <a:buNone/>
              <a:tabLst/>
              <a:defRPr/>
            </a:pPr>
            <a:endPar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endParaRP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5" y="176210"/>
            <a:ext cx="5587887"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9" y="1277709"/>
            <a:ext cx="2248480"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7" name="Title 1">
            <a:extLst>
              <a:ext uri="{FF2B5EF4-FFF2-40B4-BE49-F238E27FC236}">
                <a16:creationId xmlns:a16="http://schemas.microsoft.com/office/drawing/2014/main" id="{CDB08189-72B7-4695-9F99-4914573B7443}"/>
              </a:ext>
            </a:extLst>
          </p:cNvPr>
          <p:cNvSpPr txBox="1">
            <a:spLocks/>
          </p:cNvSpPr>
          <p:nvPr/>
        </p:nvSpPr>
        <p:spPr>
          <a:xfrm>
            <a:off x="3781751" y="5475146"/>
            <a:ext cx="4746901" cy="323220"/>
          </a:xfrm>
          <a:prstGeom prst="rect">
            <a:avLst/>
          </a:prstGeom>
          <a:solidFill>
            <a:srgbClr val="0093FF"/>
          </a:solidFill>
        </p:spPr>
        <p:txBody>
          <a:bodyPr vert="horz" lIns="91427" tIns="45713" rIns="91427" bIns="45713"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202"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j-ea"/>
                <a:cs typeface="Segoe UI" panose="020B0502040204020203" pitchFamily="34" charset="0"/>
              </a:rPr>
              <a:t>The “evolution” of application platforms</a:t>
            </a:r>
          </a:p>
        </p:txBody>
      </p:sp>
      <p:sp>
        <p:nvSpPr>
          <p:cNvPr id="45" name="TextBox 44">
            <a:extLst>
              <a:ext uri="{FF2B5EF4-FFF2-40B4-BE49-F238E27FC236}">
                <a16:creationId xmlns:a16="http://schemas.microsoft.com/office/drawing/2014/main" id="{0D47893D-4384-4A26-A160-F832064FB0D5}"/>
              </a:ext>
            </a:extLst>
          </p:cNvPr>
          <p:cNvSpPr txBox="1"/>
          <p:nvPr/>
        </p:nvSpPr>
        <p:spPr>
          <a:xfrm>
            <a:off x="4962692" y="1687442"/>
            <a:ext cx="2248480" cy="31822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What are </a:t>
            </a:r>
            <a:r>
              <a:rPr kumimoji="0" lang="en-US" sz="1468"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containers</a:t>
            </a:r>
            <a:r>
              <a:rPr kumimoji="0" lang="en-US" sz="14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44663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1.04167E-6 -3.7037E-7 L -0.03672 -3.7037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2.91667E-6 5.55112E-17 L 0.03672 5.55112E-17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6" y="5896645"/>
            <a:ext cx="998309"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4" y="5896645"/>
            <a:ext cx="910143"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5"/>
            <a:ext cx="2057893" cy="615393"/>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6"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7"/>
            <a:ext cx="2155677" cy="732732"/>
          </a:xfrm>
          <a:prstGeom prst="rect">
            <a:avLst/>
          </a:prstGeom>
          <a:noFill/>
        </p:spPr>
        <p:txBody>
          <a:bodyPr wrap="none" lIns="179208" tIns="143367" rIns="179208" bIns="143367" rtlCol="0">
            <a:spAutoFit/>
          </a:bodyPr>
          <a:lstStyle/>
          <a:p>
            <a:pPr marL="0" marR="0" lvl="0" indent="0" algn="l" defTabSz="895848"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dirty="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9" y="2118658"/>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1" y="2495485"/>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5" y="2495485"/>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002060"/>
              </a:solidFill>
              <a:prstDash val="solid"/>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7"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8"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3" y="1387560"/>
            <a:ext cx="6042423" cy="394082"/>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48"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(re)architect</a:t>
            </a:r>
            <a:r>
              <a:rPr kumimoji="0" lang="en-US" sz="1961"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5"/>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5"/>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5"/>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3" y="3004103"/>
            <a:ext cx="160341" cy="257215"/>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5" y="3419363"/>
            <a:ext cx="160341" cy="257215"/>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4" y="2884287"/>
            <a:ext cx="160341" cy="257215"/>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9" y="3023801"/>
            <a:ext cx="160341" cy="257215"/>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2" y="3557237"/>
            <a:ext cx="160341" cy="257215"/>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4" y="3509637"/>
            <a:ext cx="160341" cy="257215"/>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399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6"/>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69"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21" name="Title 1">
            <a:extLst>
              <a:ext uri="{FF2B5EF4-FFF2-40B4-BE49-F238E27FC236}">
                <a16:creationId xmlns:a16="http://schemas.microsoft.com/office/drawing/2014/main" id="{9CBF11A6-746C-4D18-A445-14CB992BFDB0}"/>
              </a:ext>
            </a:extLst>
          </p:cNvPr>
          <p:cNvSpPr txBox="1">
            <a:spLocks/>
          </p:cNvSpPr>
          <p:nvPr/>
        </p:nvSpPr>
        <p:spPr>
          <a:xfrm>
            <a:off x="3773845" y="5468324"/>
            <a:ext cx="4746901" cy="323220"/>
          </a:xfrm>
          <a:prstGeom prst="rect">
            <a:avLst/>
          </a:prstGeom>
          <a:solidFill>
            <a:srgbClr val="0093FF"/>
          </a:solidFill>
        </p:spPr>
        <p:txBody>
          <a:bodyPr vert="horz" lIns="91427" tIns="45713" rIns="91427" bIns="45713"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202" rtl="0" eaLnBrk="1" fontAlgn="auto" latinLnBrk="0" hangingPunct="1">
              <a:lnSpc>
                <a:spcPct val="90000"/>
              </a:lnSpc>
              <a:spcBef>
                <a:spcPct val="0"/>
              </a:spcBef>
              <a:spcAft>
                <a:spcPts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296543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4EA946D-B3E1-40F3-B616-42A1C23B39CB}"/>
              </a:ext>
            </a:extLst>
          </p:cNvPr>
          <p:cNvGrpSpPr/>
          <p:nvPr/>
        </p:nvGrpSpPr>
        <p:grpSpPr>
          <a:xfrm>
            <a:off x="2281990" y="2407270"/>
            <a:ext cx="164160" cy="1583283"/>
            <a:chOff x="2124673" y="2295425"/>
            <a:chExt cx="164160" cy="1583283"/>
          </a:xfrm>
        </p:grpSpPr>
        <p:sp>
          <p:nvSpPr>
            <p:cNvPr id="11" name="Right Triangle 10">
              <a:extLst>
                <a:ext uri="{FF2B5EF4-FFF2-40B4-BE49-F238E27FC236}">
                  <a16:creationId xmlns:a16="http://schemas.microsoft.com/office/drawing/2014/main" id="{B9C8B9DF-C65D-4757-A414-794B276B205A}"/>
                </a:ext>
              </a:extLst>
            </p:cNvPr>
            <p:cNvSpPr/>
            <p:nvPr/>
          </p:nvSpPr>
          <p:spPr bwMode="auto">
            <a:xfrm>
              <a:off x="2124673" y="2295425"/>
              <a:ext cx="164160" cy="282770"/>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ight Triangle 80">
              <a:extLst>
                <a:ext uri="{FF2B5EF4-FFF2-40B4-BE49-F238E27FC236}">
                  <a16:creationId xmlns:a16="http://schemas.microsoft.com/office/drawing/2014/main" id="{E27881E4-1BE8-492D-A3E7-31726BB6A598}"/>
                </a:ext>
              </a:extLst>
            </p:cNvPr>
            <p:cNvSpPr/>
            <p:nvPr/>
          </p:nvSpPr>
          <p:spPr bwMode="auto">
            <a:xfrm flipV="1">
              <a:off x="2124673" y="3626635"/>
              <a:ext cx="164160" cy="252073"/>
            </a:xfrm>
            <a:prstGeom prst="r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48982F3B-5D93-4F8E-A749-EE386B5A8639}"/>
              </a:ext>
            </a:extLst>
          </p:cNvPr>
          <p:cNvSpPr/>
          <p:nvPr/>
        </p:nvSpPr>
        <p:spPr bwMode="auto">
          <a:xfrm>
            <a:off x="-1517649" y="2627139"/>
            <a:ext cx="13415962" cy="1176186"/>
          </a:xfrm>
          <a:prstGeom prst="roundRect">
            <a:avLst>
              <a:gd name="adj" fmla="val 50000"/>
            </a:avLst>
          </a:prstGeom>
          <a:solidFill>
            <a:schemeClr val="accent2"/>
          </a:solidFill>
          <a:ln w="25400" cap="flat" cmpd="sng" algn="ctr">
            <a:gradFill flip="none" rotWithShape="1">
              <a:gsLst>
                <a:gs pos="18000">
                  <a:schemeClr val="accent1">
                    <a:lumMod val="5000"/>
                    <a:lumOff val="95000"/>
                  </a:schemeClr>
                </a:gs>
                <a:gs pos="69000">
                  <a:schemeClr val="accent1">
                    <a:lumMod val="45000"/>
                    <a:lumOff val="55000"/>
                  </a:schemeClr>
                </a:gs>
                <a:gs pos="100000">
                  <a:schemeClr val="accent1"/>
                </a:gs>
              </a:gsLst>
              <a:lin ang="0" scaled="1"/>
              <a:tileRect/>
            </a:gradFill>
            <a:prstDash val="solid"/>
          </a:ln>
          <a:effectLst>
            <a:outerShdw blurRad="114300" dist="25400" dir="2700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457200" y="457200"/>
            <a:ext cx="11277599" cy="758535"/>
          </a:xfrm>
        </p:spPr>
        <p:txBody>
          <a:bodyPr>
            <a:normAutofit/>
          </a:bodyPr>
          <a:lstStyle/>
          <a:p>
            <a:pPr>
              <a:spcBef>
                <a:spcPts val="0"/>
              </a:spcBef>
              <a:spcAft>
                <a:spcPts val="1200"/>
              </a:spcAft>
              <a:buSzPct val="90000"/>
              <a:defRPr/>
            </a:pPr>
            <a:r>
              <a:rPr lang="en-US" sz="2750" dirty="0">
                <a:solidFill>
                  <a:srgbClr val="000000"/>
                </a:solidFill>
                <a:latin typeface="Segoe UI Semibold" panose="020B0702040204020203" pitchFamily="34" charset="0"/>
                <a:cs typeface="Segoe UI Semibold" panose="020B0702040204020203" pitchFamily="34" charset="0"/>
              </a:rPr>
              <a:t>The </a:t>
            </a:r>
            <a:r>
              <a:rPr lang="en-US" sz="2750" dirty="0">
                <a:solidFill>
                  <a:srgbClr val="0078D4"/>
                </a:solidFill>
                <a:latin typeface="Segoe UI Semibold" panose="020B0702040204020203" pitchFamily="34" charset="0"/>
                <a:cs typeface="Segoe UI Semibold" panose="020B0702040204020203" pitchFamily="34" charset="0"/>
              </a:rPr>
              <a:t>journey</a:t>
            </a:r>
            <a:r>
              <a:rPr lang="en-US" sz="2750" dirty="0">
                <a:solidFill>
                  <a:srgbClr val="000000"/>
                </a:solidFill>
                <a:latin typeface="Segoe UI Semibold" panose="020B0702040204020203" pitchFamily="34" charset="0"/>
                <a:cs typeface="Segoe UI Semibold" panose="020B0702040204020203" pitchFamily="34" charset="0"/>
              </a:rPr>
              <a:t> to the cloud</a:t>
            </a:r>
          </a:p>
        </p:txBody>
      </p:sp>
      <p:grpSp>
        <p:nvGrpSpPr>
          <p:cNvPr id="17" name="Group 16">
            <a:extLst>
              <a:ext uri="{FF2B5EF4-FFF2-40B4-BE49-F238E27FC236}">
                <a16:creationId xmlns:a16="http://schemas.microsoft.com/office/drawing/2014/main" id="{27CEA3B7-8012-48ED-BB20-E203E895A1C1}"/>
              </a:ext>
            </a:extLst>
          </p:cNvPr>
          <p:cNvGrpSpPr/>
          <p:nvPr/>
        </p:nvGrpSpPr>
        <p:grpSpPr>
          <a:xfrm>
            <a:off x="2812025" y="2847847"/>
            <a:ext cx="8410987" cy="773910"/>
            <a:chOff x="2884163" y="2736002"/>
            <a:chExt cx="8174456" cy="773910"/>
          </a:xfrm>
        </p:grpSpPr>
        <p:sp>
          <p:nvSpPr>
            <p:cNvPr id="118" name="TextBox 117">
              <a:extLst>
                <a:ext uri="{FF2B5EF4-FFF2-40B4-BE49-F238E27FC236}">
                  <a16:creationId xmlns:a16="http://schemas.microsoft.com/office/drawing/2014/main" id="{C1D12F56-990C-4992-938C-17ABBAFA08F3}"/>
                </a:ext>
              </a:extLst>
            </p:cNvPr>
            <p:cNvSpPr txBox="1"/>
            <p:nvPr/>
          </p:nvSpPr>
          <p:spPr>
            <a:xfrm>
              <a:off x="10383726" y="2736002"/>
              <a:ext cx="674893"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a:cs typeface="Segoe UI Semibold" panose="020B0702040204020203" pitchFamily="34" charset="0"/>
                </a:rPr>
                <a:t>SaaS</a:t>
              </a:r>
            </a:p>
          </p:txBody>
        </p:sp>
        <p:sp>
          <p:nvSpPr>
            <p:cNvPr id="100" name="TextBox 99">
              <a:extLst>
                <a:ext uri="{FF2B5EF4-FFF2-40B4-BE49-F238E27FC236}">
                  <a16:creationId xmlns:a16="http://schemas.microsoft.com/office/drawing/2014/main" id="{176EC09B-A59B-4158-B447-8BE0565E06C7}"/>
                </a:ext>
              </a:extLst>
            </p:cNvPr>
            <p:cNvSpPr txBox="1"/>
            <p:nvPr/>
          </p:nvSpPr>
          <p:spPr>
            <a:xfrm>
              <a:off x="7807010" y="2736002"/>
              <a:ext cx="1566025" cy="369332"/>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a:cs typeface="Segoe UI Semibold" panose="020B0702040204020203" pitchFamily="34" charset="0"/>
                </a:rPr>
                <a:t>Cloud-Native</a:t>
              </a:r>
            </a:p>
          </p:txBody>
        </p:sp>
        <p:sp>
          <p:nvSpPr>
            <p:cNvPr id="177" name="TextBox 176">
              <a:extLst>
                <a:ext uri="{FF2B5EF4-FFF2-40B4-BE49-F238E27FC236}">
                  <a16:creationId xmlns:a16="http://schemas.microsoft.com/office/drawing/2014/main" id="{DFEA74E7-0229-43EE-9DD5-076173DF2C4C}"/>
                </a:ext>
              </a:extLst>
            </p:cNvPr>
            <p:cNvSpPr txBox="1"/>
            <p:nvPr/>
          </p:nvSpPr>
          <p:spPr>
            <a:xfrm>
              <a:off x="2884163" y="3159047"/>
              <a:ext cx="53113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Rehost</a:t>
              </a:r>
            </a:p>
          </p:txBody>
        </p:sp>
        <p:sp>
          <p:nvSpPr>
            <p:cNvPr id="178" name="TextBox 177">
              <a:extLst>
                <a:ext uri="{FF2B5EF4-FFF2-40B4-BE49-F238E27FC236}">
                  <a16:creationId xmlns:a16="http://schemas.microsoft.com/office/drawing/2014/main" id="{EF3BBB21-4E00-4448-96BE-0ABCA3D9CBB3}"/>
                </a:ext>
              </a:extLst>
            </p:cNvPr>
            <p:cNvSpPr txBox="1"/>
            <p:nvPr/>
          </p:nvSpPr>
          <p:spPr>
            <a:xfrm>
              <a:off x="4311651" y="3159047"/>
              <a:ext cx="679790"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Refactor</a:t>
              </a:r>
            </a:p>
          </p:txBody>
        </p:sp>
        <p:sp>
          <p:nvSpPr>
            <p:cNvPr id="179" name="TextBox 178">
              <a:extLst>
                <a:ext uri="{FF2B5EF4-FFF2-40B4-BE49-F238E27FC236}">
                  <a16:creationId xmlns:a16="http://schemas.microsoft.com/office/drawing/2014/main" id="{90E03013-9CD1-42B8-90FB-D8D6FF557E88}"/>
                </a:ext>
              </a:extLst>
            </p:cNvPr>
            <p:cNvSpPr txBox="1"/>
            <p:nvPr/>
          </p:nvSpPr>
          <p:spPr>
            <a:xfrm>
              <a:off x="5921376" y="3159047"/>
              <a:ext cx="774458"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Rearchitect</a:t>
              </a:r>
            </a:p>
          </p:txBody>
        </p:sp>
        <p:sp>
          <p:nvSpPr>
            <p:cNvPr id="180" name="TextBox 179">
              <a:extLst>
                <a:ext uri="{FF2B5EF4-FFF2-40B4-BE49-F238E27FC236}">
                  <a16:creationId xmlns:a16="http://schemas.microsoft.com/office/drawing/2014/main" id="{B4F61A5A-7267-4853-A632-58BBF684A79B}"/>
                </a:ext>
              </a:extLst>
            </p:cNvPr>
            <p:cNvSpPr txBox="1"/>
            <p:nvPr/>
          </p:nvSpPr>
          <p:spPr>
            <a:xfrm>
              <a:off x="8076746" y="3159047"/>
              <a:ext cx="102459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Rebuild/New</a:t>
              </a:r>
            </a:p>
          </p:txBody>
        </p:sp>
        <p:sp>
          <p:nvSpPr>
            <p:cNvPr id="181" name="TextBox 180">
              <a:extLst>
                <a:ext uri="{FF2B5EF4-FFF2-40B4-BE49-F238E27FC236}">
                  <a16:creationId xmlns:a16="http://schemas.microsoft.com/office/drawing/2014/main" id="{C0A63F7A-0B68-47F6-AFEB-4C93F41D8EB9}"/>
                </a:ext>
              </a:extLst>
            </p:cNvPr>
            <p:cNvSpPr txBox="1"/>
            <p:nvPr/>
          </p:nvSpPr>
          <p:spPr>
            <a:xfrm>
              <a:off x="10452587" y="3159047"/>
              <a:ext cx="537172" cy="350865"/>
            </a:xfrm>
            <a:prstGeom prst="rect">
              <a:avLst/>
            </a:prstGeom>
            <a:noFill/>
          </p:spPr>
          <p:txBody>
            <a:bodyPr wrap="square" lIns="0" tIns="91440" rIns="0" bIns="9144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Replace</a:t>
              </a:r>
            </a:p>
          </p:txBody>
        </p:sp>
        <p:sp>
          <p:nvSpPr>
            <p:cNvPr id="6" name="Rectangle 5">
              <a:extLst>
                <a:ext uri="{FF2B5EF4-FFF2-40B4-BE49-F238E27FC236}">
                  <a16:creationId xmlns:a16="http://schemas.microsoft.com/office/drawing/2014/main" id="{7FF5961C-F168-4DAC-9FEB-60631A01A955}"/>
                </a:ext>
              </a:extLst>
            </p:cNvPr>
            <p:cNvSpPr/>
            <p:nvPr/>
          </p:nvSpPr>
          <p:spPr>
            <a:xfrm>
              <a:off x="3277124" y="2736002"/>
              <a:ext cx="3015704" cy="369332"/>
            </a:xfrm>
            <a:prstGeom prst="rect">
              <a:avLst/>
            </a:prstGeom>
          </p:spPr>
          <p:txBody>
            <a:bodyPr wrap="none"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2"/>
                  </a:solidFill>
                  <a:effectLst/>
                  <a:uLnTx/>
                  <a:uFillTx/>
                  <a:latin typeface="Segoe UI Light"/>
                  <a:ea typeface="Segoe UI" pitchFamily="34" charset="0"/>
                  <a:cs typeface="Segoe UI Semibold" panose="020B0702040204020203" pitchFamily="34" charset="0"/>
                </a:rPr>
                <a:t>Migration &amp; Modernization</a:t>
              </a:r>
            </a:p>
          </p:txBody>
        </p:sp>
      </p:grpSp>
      <p:sp>
        <p:nvSpPr>
          <p:cNvPr id="2" name="TextBox 1">
            <a:extLst>
              <a:ext uri="{FF2B5EF4-FFF2-40B4-BE49-F238E27FC236}">
                <a16:creationId xmlns:a16="http://schemas.microsoft.com/office/drawing/2014/main" id="{6C50FC92-66F0-4F03-A8EE-D0FEC745C7D9}"/>
              </a:ext>
            </a:extLst>
          </p:cNvPr>
          <p:cNvSpPr txBox="1"/>
          <p:nvPr/>
        </p:nvSpPr>
        <p:spPr>
          <a:xfrm rot="16200000">
            <a:off x="-220948" y="3119151"/>
            <a:ext cx="1516924" cy="215444"/>
          </a:xfrm>
          <a:prstGeom prst="rect">
            <a:avLst/>
          </a:prstGeom>
          <a:solidFill>
            <a:schemeClr val="bg1">
              <a:lumMod val="75000"/>
            </a:schemeClr>
          </a:solid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mn-cs"/>
              </a:rPr>
              <a:t>On-premises</a:t>
            </a:r>
          </a:p>
        </p:txBody>
      </p:sp>
      <p:sp>
        <p:nvSpPr>
          <p:cNvPr id="10" name="Rectangle 9">
            <a:extLst>
              <a:ext uri="{FF2B5EF4-FFF2-40B4-BE49-F238E27FC236}">
                <a16:creationId xmlns:a16="http://schemas.microsoft.com/office/drawing/2014/main" id="{58D4F224-9024-4D94-93EF-2BC27D00A23E}"/>
              </a:ext>
            </a:extLst>
          </p:cNvPr>
          <p:cNvSpPr/>
          <p:nvPr/>
        </p:nvSpPr>
        <p:spPr bwMode="auto">
          <a:xfrm>
            <a:off x="745580" y="2405540"/>
            <a:ext cx="1534901" cy="1585014"/>
          </a:xfrm>
          <a:prstGeom prst="rect">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15E0DF97-2E2B-46C2-ADEA-254369DAA4F3}"/>
              </a:ext>
            </a:extLst>
          </p:cNvPr>
          <p:cNvGrpSpPr/>
          <p:nvPr/>
        </p:nvGrpSpPr>
        <p:grpSpPr>
          <a:xfrm>
            <a:off x="699199" y="2492277"/>
            <a:ext cx="1620644" cy="1357091"/>
            <a:chOff x="541882" y="2380432"/>
            <a:chExt cx="1620644" cy="1357091"/>
          </a:xfrm>
        </p:grpSpPr>
        <p:sp>
          <p:nvSpPr>
            <p:cNvPr id="3" name="TextBox 2">
              <a:extLst>
                <a:ext uri="{FF2B5EF4-FFF2-40B4-BE49-F238E27FC236}">
                  <a16:creationId xmlns:a16="http://schemas.microsoft.com/office/drawing/2014/main" id="{BE306228-E498-41FA-95EB-559106B49B88}"/>
                </a:ext>
              </a:extLst>
            </p:cNvPr>
            <p:cNvSpPr txBox="1"/>
            <p:nvPr/>
          </p:nvSpPr>
          <p:spPr>
            <a:xfrm>
              <a:off x="988220" y="2380432"/>
              <a:ext cx="727966"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Apps</a:t>
              </a:r>
            </a:p>
          </p:txBody>
        </p:sp>
        <p:sp>
          <p:nvSpPr>
            <p:cNvPr id="77" name="TextBox 76">
              <a:extLst>
                <a:ext uri="{FF2B5EF4-FFF2-40B4-BE49-F238E27FC236}">
                  <a16:creationId xmlns:a16="http://schemas.microsoft.com/office/drawing/2014/main" id="{AE8CB59C-F562-4474-849B-27714F552348}"/>
                </a:ext>
              </a:extLst>
            </p:cNvPr>
            <p:cNvSpPr txBox="1"/>
            <p:nvPr/>
          </p:nvSpPr>
          <p:spPr>
            <a:xfrm>
              <a:off x="637553" y="2814551"/>
              <a:ext cx="1434353" cy="553998"/>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Data &amp; Intelligence </a:t>
              </a:r>
            </a:p>
          </p:txBody>
        </p:sp>
        <p:sp>
          <p:nvSpPr>
            <p:cNvPr id="78" name="TextBox 77">
              <a:extLst>
                <a:ext uri="{FF2B5EF4-FFF2-40B4-BE49-F238E27FC236}">
                  <a16:creationId xmlns:a16="http://schemas.microsoft.com/office/drawing/2014/main" id="{A0B55609-0284-44B9-8597-287564180F92}"/>
                </a:ext>
              </a:extLst>
            </p:cNvPr>
            <p:cNvSpPr txBox="1"/>
            <p:nvPr/>
          </p:nvSpPr>
          <p:spPr>
            <a:xfrm>
              <a:off x="541882" y="3368191"/>
              <a:ext cx="1620644" cy="369332"/>
            </a:xfrm>
            <a:prstGeom prst="rect">
              <a:avLst/>
            </a:prstGeom>
            <a:noFill/>
            <a:ln>
              <a:noFill/>
            </a:ln>
          </p:spPr>
          <p:txBody>
            <a:bodyPr wrap="square" lIns="91440" tIns="91440" rIns="91440" bIns="9144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Infrastructure</a:t>
              </a:r>
            </a:p>
          </p:txBody>
        </p:sp>
        <p:sp>
          <p:nvSpPr>
            <p:cNvPr id="13" name="Freeform: Shape 12">
              <a:extLst>
                <a:ext uri="{FF2B5EF4-FFF2-40B4-BE49-F238E27FC236}">
                  <a16:creationId xmlns:a16="http://schemas.microsoft.com/office/drawing/2014/main" id="{D75E9328-27EE-4564-B1CC-9C4F820A9176}"/>
                </a:ext>
              </a:extLst>
            </p:cNvPr>
            <p:cNvSpPr/>
            <p:nvPr/>
          </p:nvSpPr>
          <p:spPr bwMode="auto">
            <a:xfrm>
              <a:off x="898513" y="336657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9AB19F1-F4C4-43A6-90E6-B9FEA5150AF6}"/>
                </a:ext>
              </a:extLst>
            </p:cNvPr>
            <p:cNvSpPr/>
            <p:nvPr/>
          </p:nvSpPr>
          <p:spPr bwMode="auto">
            <a:xfrm>
              <a:off x="898513" y="2806958"/>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5F185711-A6B2-445C-B549-AF96E2B7335A}"/>
              </a:ext>
            </a:extLst>
          </p:cNvPr>
          <p:cNvGrpSpPr/>
          <p:nvPr/>
        </p:nvGrpSpPr>
        <p:grpSpPr>
          <a:xfrm>
            <a:off x="2639305" y="4185400"/>
            <a:ext cx="7579326" cy="745589"/>
            <a:chOff x="3278836" y="5230701"/>
            <a:chExt cx="7579326" cy="745589"/>
          </a:xfrm>
        </p:grpSpPr>
        <p:grpSp>
          <p:nvGrpSpPr>
            <p:cNvPr id="33" name="Group 32">
              <a:extLst>
                <a:ext uri="{FF2B5EF4-FFF2-40B4-BE49-F238E27FC236}">
                  <a16:creationId xmlns:a16="http://schemas.microsoft.com/office/drawing/2014/main" id="{AAC71378-83DA-4037-B545-D83DD6EB239B}"/>
                </a:ext>
              </a:extLst>
            </p:cNvPr>
            <p:cNvGrpSpPr/>
            <p:nvPr/>
          </p:nvGrpSpPr>
          <p:grpSpPr>
            <a:xfrm>
              <a:off x="3278836" y="5230701"/>
              <a:ext cx="7579326" cy="558957"/>
              <a:chOff x="3062660" y="4769433"/>
              <a:chExt cx="7579326" cy="558957"/>
            </a:xfrm>
          </p:grpSpPr>
          <p:sp>
            <p:nvSpPr>
              <p:cNvPr id="86" name="Left Bracket 85">
                <a:extLst>
                  <a:ext uri="{FF2B5EF4-FFF2-40B4-BE49-F238E27FC236}">
                    <a16:creationId xmlns:a16="http://schemas.microsoft.com/office/drawing/2014/main" id="{0844A2EC-8ED4-4213-900E-3C89D2AFDAD6}"/>
                  </a:ext>
                </a:extLst>
              </p:cNvPr>
              <p:cNvSpPr/>
              <p:nvPr/>
            </p:nvSpPr>
            <p:spPr>
              <a:xfrm rot="16200000">
                <a:off x="6731232" y="1100861"/>
                <a:ext cx="242182" cy="7579326"/>
              </a:xfrm>
              <a:prstGeom prst="leftBracket">
                <a:avLst>
                  <a:gd name="adj" fmla="val 2963"/>
                </a:avLst>
              </a:prstGeom>
              <a:ln w="15875">
                <a:solidFill>
                  <a:schemeClr val="tx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6169536A-15C6-4408-89CD-6A15741DEF6A}"/>
                  </a:ext>
                </a:extLst>
              </p:cNvPr>
              <p:cNvSpPr txBox="1"/>
              <p:nvPr/>
            </p:nvSpPr>
            <p:spPr>
              <a:xfrm>
                <a:off x="5982684" y="4774392"/>
                <a:ext cx="1397436" cy="553998"/>
              </a:xfrm>
              <a:prstGeom prst="rect">
                <a:avLst/>
              </a:prstGeom>
              <a:solidFill>
                <a:schemeClr val="bg1"/>
              </a:solid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ea typeface="+mn-ea"/>
                    <a:cs typeface="+mn-cs"/>
                  </a:rPr>
                  <a:t>DevOps</a:t>
                </a:r>
                <a:endParaRPr kumimoji="0" lang="en-US" sz="2000" b="0" i="0" u="none" strike="noStrike" kern="0" cap="none" spc="0" normalizeH="0" baseline="0" noProof="0" dirty="0">
                  <a:ln>
                    <a:noFill/>
                  </a:ln>
                  <a:solidFill>
                    <a:srgbClr val="0078D4"/>
                  </a:solidFill>
                  <a:effectLst/>
                  <a:uLnTx/>
                  <a:uFillTx/>
                  <a:latin typeface="Segoe UI Semibold"/>
                  <a:ea typeface="+mn-ea"/>
                  <a:cs typeface="+mn-cs"/>
                </a:endParaRPr>
              </a:p>
            </p:txBody>
          </p:sp>
        </p:grpSp>
        <p:sp>
          <p:nvSpPr>
            <p:cNvPr id="76" name="TextBox 75">
              <a:extLst>
                <a:ext uri="{FF2B5EF4-FFF2-40B4-BE49-F238E27FC236}">
                  <a16:creationId xmlns:a16="http://schemas.microsoft.com/office/drawing/2014/main" id="{7FD1A937-F4CD-497D-A18C-FD0B2D58ED96}"/>
                </a:ext>
              </a:extLst>
            </p:cNvPr>
            <p:cNvSpPr txBox="1"/>
            <p:nvPr/>
          </p:nvSpPr>
          <p:spPr>
            <a:xfrm>
              <a:off x="4978692" y="5576180"/>
              <a:ext cx="4179614" cy="400110"/>
            </a:xfrm>
            <a:prstGeom prst="rect">
              <a:avLst/>
            </a:prstGeom>
            <a:noFill/>
            <a:ln>
              <a:noFill/>
            </a:ln>
          </p:spPr>
          <p:txBody>
            <a:bodyPr wrap="square" lIns="91440" tIns="91440" rIns="91440" bIns="91440"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Deliver faster and more reliably</a:t>
              </a:r>
              <a:endParaRPr kumimoji="0" lang="en-US" sz="1050" b="0" i="0" u="none" strike="noStrike" kern="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83102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0 -7.40741E-7 L 0 0.04352 " pathEditMode="relative" rAng="0" ptsTypes="AA">
                                      <p:cBhvr>
                                        <p:cTn id="9" dur="500" spd="-100000" fill="hold"/>
                                        <p:tgtEl>
                                          <p:spTgt spid="25"/>
                                        </p:tgtEl>
                                        <p:attrNameLst>
                                          <p:attrName>ppt_x</p:attrName>
                                          <p:attrName>ppt_y</p:attrName>
                                        </p:attrNameLst>
                                      </p:cBhvr>
                                      <p:rCtr x="0" y="2176"/>
                                    </p:animMotion>
                                  </p:childTnLst>
                                </p:cTn>
                              </p:par>
                            </p:childTnLst>
                          </p:cTn>
                        </p:par>
                        <p:par>
                          <p:cTn id="10" fill="hold">
                            <p:stCondLst>
                              <p:cond delay="500"/>
                            </p:stCondLst>
                            <p:childTnLst>
                              <p:par>
                                <p:cTn id="11" presetID="2" presetClass="entr" presetSubtype="8" decel="10000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00" fill="hold"/>
                                        <p:tgtEl>
                                          <p:spTgt spid="8"/>
                                        </p:tgtEl>
                                        <p:attrNameLst>
                                          <p:attrName>ppt_x</p:attrName>
                                        </p:attrNameLst>
                                      </p:cBhvr>
                                      <p:tavLst>
                                        <p:tav tm="0">
                                          <p:val>
                                            <p:strVal val="0-#ppt_w/2"/>
                                          </p:val>
                                        </p:tav>
                                        <p:tav tm="100000">
                                          <p:val>
                                            <p:strVal val="#ppt_x"/>
                                          </p:val>
                                        </p:tav>
                                      </p:tavLst>
                                    </p:anim>
                                    <p:anim calcmode="lin" valueType="num">
                                      <p:cBhvr additive="base">
                                        <p:cTn id="14" dur="700" fill="hold"/>
                                        <p:tgtEl>
                                          <p:spTgt spid="8"/>
                                        </p:tgtEl>
                                        <p:attrNameLst>
                                          <p:attrName>ppt_y</p:attrName>
                                        </p:attrNameLst>
                                      </p:cBhvr>
                                      <p:tavLst>
                                        <p:tav tm="0">
                                          <p:val>
                                            <p:strVal val="#ppt_y"/>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barn(outHorizontal)">
                                      <p:cBhvr>
                                        <p:cTn id="17" dur="300"/>
                                        <p:tgtEl>
                                          <p:spTgt spid="10"/>
                                        </p:tgtEl>
                                      </p:cBhvr>
                                    </p:animEffect>
                                  </p:childTnLst>
                                </p:cTn>
                              </p:par>
                            </p:childTnLst>
                          </p:cTn>
                        </p:par>
                        <p:par>
                          <p:cTn id="18" fill="hold">
                            <p:stCondLst>
                              <p:cond delay="1300"/>
                            </p:stCondLst>
                            <p:childTnLst>
                              <p:par>
                                <p:cTn id="19" presetID="16" presetClass="entr" presetSubtype="26"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Horizontal)">
                                      <p:cBhvr>
                                        <p:cTn id="21" dur="200"/>
                                        <p:tgtEl>
                                          <p:spTgt spid="4"/>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16667E-7 -1.85185E-6 L 0.01719 -1.85185E-6 " pathEditMode="relative" rAng="0" ptsTypes="AA">
                                      <p:cBhvr>
                                        <p:cTn id="29" dur="500" spd="-100000" fill="hold"/>
                                        <p:tgtEl>
                                          <p:spTgt spid="2"/>
                                        </p:tgtEl>
                                        <p:attrNameLst>
                                          <p:attrName>ppt_x</p:attrName>
                                          <p:attrName>ppt_y</p:attrName>
                                        </p:attrNameLst>
                                      </p:cBhvr>
                                      <p:rCtr x="859" y="0"/>
                                    </p:animMotion>
                                  </p:childTnLst>
                                </p:cTn>
                              </p:par>
                            </p:childTnLst>
                          </p:cTn>
                        </p:par>
                        <p:par>
                          <p:cTn id="30" fill="hold">
                            <p:stCondLst>
                              <p:cond delay="1800"/>
                            </p:stCondLst>
                            <p:childTnLst>
                              <p:par>
                                <p:cTn id="31" presetID="10" presetClass="entr" presetSubtype="0"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42" presetClass="path" presetSubtype="0" decel="100000" fill="hold" nodeType="withEffect">
                                  <p:stCondLst>
                                    <p:cond delay="0"/>
                                  </p:stCondLst>
                                  <p:childTnLst>
                                    <p:animMotion origin="layout" path="M -8.33333E-7 2.22222E-6 L 0.02982 2.22222E-6 " pathEditMode="relative" rAng="0" ptsTypes="AA">
                                      <p:cBhvr>
                                        <p:cTn id="35" dur="500" spd="-100000" fill="hold"/>
                                        <p:tgtEl>
                                          <p:spTgt spid="17"/>
                                        </p:tgtEl>
                                        <p:attrNameLst>
                                          <p:attrName>ppt_x</p:attrName>
                                          <p:attrName>ppt_y</p:attrName>
                                        </p:attrNameLst>
                                      </p:cBhvr>
                                      <p:rCtr x="1484" y="0"/>
                                    </p:animMotion>
                                  </p:childTnLst>
                                </p:cTn>
                              </p:par>
                            </p:childTnLst>
                          </p:cTn>
                        </p:par>
                        <p:par>
                          <p:cTn id="36" fill="hold">
                            <p:stCondLst>
                              <p:cond delay="23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42" presetClass="path" presetSubtype="0" decel="100000" fill="hold" nodeType="withEffect">
                                  <p:stCondLst>
                                    <p:cond delay="0"/>
                                  </p:stCondLst>
                                  <p:childTnLst>
                                    <p:animMotion origin="layout" path="M -3.75E-6 -3.33333E-6 L 0.02982 -3.33333E-6 " pathEditMode="relative" rAng="0" ptsTypes="AA">
                                      <p:cBhvr>
                                        <p:cTn id="41" dur="500" spd="-100000" fill="hold"/>
                                        <p:tgtEl>
                                          <p:spTgt spid="16"/>
                                        </p:tgtEl>
                                        <p:attrNameLst>
                                          <p:attrName>ppt_x</p:attrName>
                                          <p:attrName>ppt_y</p:attrName>
                                        </p:attrNameLst>
                                      </p:cBhvr>
                                      <p:rCtr x="148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p:bldP spid="25" grpId="1"/>
      <p:bldP spid="2" grpId="0" animBg="1"/>
      <p:bldP spid="2" grpId="1"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p:txBody>
          <a:bodyPr>
            <a:normAutofit/>
          </a:bodyPr>
          <a:lstStyle/>
          <a:p>
            <a:pPr>
              <a:spcBef>
                <a:spcPts val="0"/>
              </a:spcBef>
              <a:spcAft>
                <a:spcPts val="1200"/>
              </a:spcAft>
              <a:buSzPct val="90000"/>
              <a:defRPr/>
            </a:pPr>
            <a:r>
              <a:rPr lang="en-US" sz="2750" dirty="0">
                <a:solidFill>
                  <a:srgbClr val="000000"/>
                </a:solidFill>
                <a:latin typeface="Segoe UI Semibold" panose="020B0702040204020203" pitchFamily="34" charset="0"/>
                <a:cs typeface="Segoe UI Semibold" panose="020B0702040204020203" pitchFamily="34" charset="0"/>
              </a:rPr>
              <a:t>The </a:t>
            </a:r>
            <a:r>
              <a:rPr lang="en-US" sz="2750" dirty="0">
                <a:solidFill>
                  <a:srgbClr val="0078D4"/>
                </a:solidFill>
                <a:latin typeface="Segoe UI Semibold" panose="020B0702040204020203" pitchFamily="34" charset="0"/>
                <a:cs typeface="Segoe UI Semibold" panose="020B0702040204020203" pitchFamily="34" charset="0"/>
              </a:rPr>
              <a:t>journey</a:t>
            </a:r>
            <a:r>
              <a:rPr lang="en-US" sz="2750" dirty="0">
                <a:solidFill>
                  <a:srgbClr val="000000"/>
                </a:solidFill>
                <a:latin typeface="Segoe UI Semibold" panose="020B0702040204020203" pitchFamily="34" charset="0"/>
                <a:cs typeface="Segoe UI Semibold" panose="020B0702040204020203" pitchFamily="34" charset="0"/>
              </a:rPr>
              <a:t> to the cloud</a:t>
            </a:r>
            <a:endParaRPr lang="en-US" sz="2750" dirty="0">
              <a:solidFill>
                <a:srgbClr val="0078D4"/>
              </a:solidFill>
              <a:latin typeface="Segoe UI Semibold" panose="020B0702040204020203" pitchFamily="34" charset="0"/>
              <a:cs typeface="Segoe UI Semibold" panose="020B0702040204020203" pitchFamily="34" charset="0"/>
            </a:endParaRPr>
          </a:p>
        </p:txBody>
      </p:sp>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4606999" y="2107872"/>
            <a:ext cx="5243513" cy="3114677"/>
          </a:xfrm>
          <a:prstGeom prst="roundRect">
            <a:avLst>
              <a:gd name="adj" fmla="val 3125"/>
            </a:avLst>
          </a:prstGeom>
          <a:solidFill>
            <a:srgbClr val="0478D7">
              <a:alpha val="65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9" name="Straight Arrow Connector 8">
            <a:extLst>
              <a:ext uri="{FF2B5EF4-FFF2-40B4-BE49-F238E27FC236}">
                <a16:creationId xmlns:a16="http://schemas.microsoft.com/office/drawing/2014/main" id="{D78D9979-6D51-4C97-A1FF-BD8A07422D03}"/>
              </a:ext>
            </a:extLst>
          </p:cNvPr>
          <p:cNvCxnSpPr>
            <a:cxnSpLocks/>
          </p:cNvCxnSpPr>
          <p:nvPr/>
        </p:nvCxnSpPr>
        <p:spPr>
          <a:xfrm flipV="1">
            <a:off x="964642" y="1900238"/>
            <a:ext cx="0" cy="408622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0FD2B3-64FF-4817-B0A3-21CE9A36B0CE}"/>
              </a:ext>
            </a:extLst>
          </p:cNvPr>
          <p:cNvCxnSpPr>
            <a:cxnSpLocks/>
          </p:cNvCxnSpPr>
          <p:nvPr/>
        </p:nvCxnSpPr>
        <p:spPr>
          <a:xfrm>
            <a:off x="1047986" y="6100761"/>
            <a:ext cx="1055846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 Placeholder 6">
            <a:extLst>
              <a:ext uri="{FF2B5EF4-FFF2-40B4-BE49-F238E27FC236}">
                <a16:creationId xmlns:a16="http://schemas.microsoft.com/office/drawing/2014/main" id="{99266387-DD35-409C-815C-C06932CA9CE0}"/>
              </a:ext>
            </a:extLst>
          </p:cNvPr>
          <p:cNvSpPr txBox="1">
            <a:spLocks/>
          </p:cNvSpPr>
          <p:nvPr/>
        </p:nvSpPr>
        <p:spPr>
          <a:xfrm>
            <a:off x="2883691" y="6243358"/>
            <a:ext cx="6460808" cy="2462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Digital Transformation – started years ago already</a:t>
            </a:r>
          </a:p>
        </p:txBody>
      </p:sp>
      <p:sp>
        <p:nvSpPr>
          <p:cNvPr id="39" name="Text Placeholder 6">
            <a:extLst>
              <a:ext uri="{FF2B5EF4-FFF2-40B4-BE49-F238E27FC236}">
                <a16:creationId xmlns:a16="http://schemas.microsoft.com/office/drawing/2014/main" id="{384E6E1F-C483-4B99-B424-60CFD44E1149}"/>
              </a:ext>
            </a:extLst>
          </p:cNvPr>
          <p:cNvSpPr txBox="1">
            <a:spLocks/>
          </p:cNvSpPr>
          <p:nvPr/>
        </p:nvSpPr>
        <p:spPr>
          <a:xfrm rot="16200000">
            <a:off x="-982977" y="3697127"/>
            <a:ext cx="3383280"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From on-premises systems to cloud applications</a:t>
            </a: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047985" y="4914905"/>
            <a:ext cx="1822609"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Existing on-premises infrastructure and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Rehost</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34531" y="3799841"/>
            <a:ext cx="1485900" cy="1265514"/>
            <a:chOff x="4744636" y="3800481"/>
            <a:chExt cx="1485900" cy="1265514"/>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478D7"/>
                  </a:solidFill>
                  <a:effectLst/>
                  <a:uLnTx/>
                  <a:uFillTx/>
                  <a:latin typeface="Segoe UI"/>
                  <a:ea typeface="+mn-ea"/>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30361" y="4819774"/>
              <a:ext cx="13144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Refactor</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41513" y="3243268"/>
            <a:ext cx="1530194" cy="1308966"/>
            <a:chOff x="6441513" y="3243268"/>
            <a:chExt cx="1530194" cy="1308966"/>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41513" y="3243268"/>
              <a:ext cx="1530194"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478D7"/>
                  </a:solidFill>
                  <a:effectLst/>
                  <a:uLnTx/>
                  <a:uFillTx/>
                  <a:latin typeface="Segoe UI"/>
                  <a:ea typeface="+mn-ea"/>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71531" y="4306013"/>
              <a:ext cx="13144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Rearchitect</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586549"/>
            <a:chOff x="8226978" y="2686055"/>
            <a:chExt cx="1485900" cy="1586549"/>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478D7"/>
                  </a:solidFill>
                  <a:effectLst/>
                  <a:uLnTx/>
                  <a:uFillTx/>
                  <a:latin typeface="Segoe UI"/>
                  <a:ea typeface="+mn-ea"/>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14981" y="3780161"/>
              <a:ext cx="1314450" cy="492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Rebuild</a:t>
              </a:r>
              <a:b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or New</a:t>
              </a:r>
              <a:endPar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Replace</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948596" y="5338481"/>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0"/>
                                  </p:stCondLst>
                                  <p:childTnLst>
                                    <p:animMotion origin="layout" path="M -1.21011E-6 2.17885E-7 L -1.21011E-6 0.04358 " pathEditMode="relative" rAng="0" ptsTypes="AA">
                                      <p:cBhvr>
                                        <p:cTn id="9" dur="500" spd="-100000" fill="hold"/>
                                        <p:tgtEl>
                                          <p:spTgt spid="25"/>
                                        </p:tgtEl>
                                        <p:attrNameLst>
                                          <p:attrName>ppt_x</p:attrName>
                                          <p:attrName>ppt_y</p:attrName>
                                        </p:attrNameLst>
                                      </p:cBhvr>
                                      <p:rCtr x="0" y="2179"/>
                                    </p:animMotion>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22" presetClass="entr" presetSubtype="8" fill="hold" nodeType="withEffect">
                                  <p:stCondLst>
                                    <p:cond delay="25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3250"/>
                            </p:stCondLst>
                            <p:childTnLst>
                              <p:par>
                                <p:cTn id="40" presetID="10" presetClass="entr" presetSubtype="0"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par>
                          <p:cTn id="43" fill="hold">
                            <p:stCondLst>
                              <p:cond delay="3750"/>
                            </p:stCondLst>
                            <p:childTnLst>
                              <p:par>
                                <p:cTn id="44" presetID="10" presetClass="entr" presetSubtype="0"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par>
                          <p:cTn id="47" fill="hold">
                            <p:stCondLst>
                              <p:cond delay="4250"/>
                            </p:stCondLst>
                            <p:childTnLst>
                              <p:par>
                                <p:cTn id="48" presetID="53" presetClass="entr" presetSubtype="16"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54" grpId="0" animBg="1"/>
      <p:bldP spid="36" grpId="0"/>
      <p:bldP spid="39" grpId="0"/>
      <p:bldP spid="18" grpId="0" animBg="1"/>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750" dirty="0"/>
              <a:t>The Cloud has become mainstream</a:t>
            </a:r>
          </a:p>
        </p:txBody>
      </p:sp>
      <p:sp>
        <p:nvSpPr>
          <p:cNvPr id="9" name="Content Placeholder 8"/>
          <p:cNvSpPr>
            <a:spLocks noGrp="1"/>
          </p:cNvSpPr>
          <p:nvPr>
            <p:ph type="subTitle" idx="27"/>
          </p:nvPr>
        </p:nvSpPr>
        <p:spPr>
          <a:xfrm>
            <a:off x="644236" y="1992832"/>
            <a:ext cx="5060373" cy="923330"/>
          </a:xfrm>
        </p:spPr>
        <p:txBody>
          <a:bodyPr/>
          <a:lstStyle/>
          <a:p>
            <a:r>
              <a:rPr lang="en-US" sz="1600" dirty="0"/>
              <a:t>In 2012: “if” we are moving to the cloud</a:t>
            </a:r>
            <a:br>
              <a:rPr lang="en-US" sz="1600" dirty="0"/>
            </a:br>
            <a:r>
              <a:rPr lang="en-US" sz="1600" dirty="0"/>
              <a:t>In 2017: “when” and “how” we are moving to the cloud</a:t>
            </a:r>
          </a:p>
          <a:p>
            <a:endParaRPr lang="en-US" sz="1600" dirty="0"/>
          </a:p>
        </p:txBody>
      </p:sp>
      <p:sp>
        <p:nvSpPr>
          <p:cNvPr id="3" name="Rectangle 2"/>
          <p:cNvSpPr/>
          <p:nvPr/>
        </p:nvSpPr>
        <p:spPr bwMode="auto">
          <a:xfrm>
            <a:off x="448213" y="5372099"/>
            <a:ext cx="1418687" cy="1208215"/>
          </a:xfrm>
          <a:prstGeom prst="rect">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91440" rIns="89642" bIns="9144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$20B</a:t>
            </a:r>
            <a:br>
              <a:rPr kumimoji="0" lang="en-US" sz="274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br>
            <a:endParaRPr kumimoji="0" lang="en-US" sz="274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Y2012</a:t>
            </a:r>
            <a:endParaRPr kumimoji="0" lang="en-US" sz="2745"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endParaRPr>
          </a:p>
        </p:txBody>
      </p:sp>
      <p:sp>
        <p:nvSpPr>
          <p:cNvPr id="15" name="Rectangle 14"/>
          <p:cNvSpPr/>
          <p:nvPr/>
        </p:nvSpPr>
        <p:spPr bwMode="auto">
          <a:xfrm>
            <a:off x="1866901" y="3941838"/>
            <a:ext cx="2133600" cy="263847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705" b="1" i="0" u="none" strike="noStrike" kern="1200" cap="none" spc="0" normalizeH="0" baseline="0" noProof="0" dirty="0">
                <a:ln>
                  <a:noFill/>
                </a:ln>
                <a:solidFill>
                  <a:schemeClr val="tx2"/>
                </a:solidFill>
                <a:effectLst/>
                <a:uLnTx/>
                <a:uFillTx/>
                <a:latin typeface="Segoe UI Semibold" charset="0"/>
                <a:ea typeface="Segoe UI Semibold" charset="0"/>
                <a:cs typeface="Segoe UI Semibold" charset="0"/>
              </a:rPr>
              <a:t>$60B</a:t>
            </a:r>
            <a:br>
              <a:rPr kumimoji="0" lang="en-US" sz="470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b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rPr>
              <a:t>Y2015</a:t>
            </a: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4705"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sp>
        <p:nvSpPr>
          <p:cNvPr id="18" name="Rectangle 17"/>
          <p:cNvSpPr/>
          <p:nvPr/>
        </p:nvSpPr>
        <p:spPr bwMode="auto">
          <a:xfrm>
            <a:off x="4000500" y="3287140"/>
            <a:ext cx="2819399" cy="3293174"/>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4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$122.5B</a:t>
            </a: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rPr>
            </a:br>
            <a:r>
              <a:rPr kumimoji="0" lang="en-US" sz="1600" b="1" i="0" u="none" strike="noStrike" kern="1200" cap="none" spc="0" normalizeH="0" baseline="0" noProof="0" dirty="0">
                <a:ln>
                  <a:noFill/>
                </a:ln>
                <a:solidFill>
                  <a:schemeClr val="bg1"/>
                </a:solidFill>
                <a:effectLst/>
                <a:uLnTx/>
                <a:uFillTx/>
                <a:latin typeface="Segoe UI Semibold" charset="0"/>
                <a:ea typeface="Segoe UI Semibold" charset="0"/>
                <a:cs typeface="Segoe UI Semibold" charset="0"/>
              </a:rPr>
              <a:t>Y2017</a:t>
            </a:r>
          </a:p>
        </p:txBody>
      </p:sp>
      <p:sp>
        <p:nvSpPr>
          <p:cNvPr id="20" name="Rectangle 19"/>
          <p:cNvSpPr/>
          <p:nvPr/>
        </p:nvSpPr>
        <p:spPr bwMode="auto">
          <a:xfrm>
            <a:off x="6819901" y="1866899"/>
            <a:ext cx="4914899" cy="471341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91440" rIns="179285" bIns="9144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charset="0"/>
                <a:ea typeface="Segoe UI Semibold" charset="0"/>
                <a:cs typeface="Segoe UI Semibold" charset="0"/>
              </a:rPr>
              <a:t>+200B</a:t>
            </a: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endParaRPr>
          </a:p>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rPr>
            </a:br>
            <a:r>
              <a:rPr kumimoji="0" lang="en-US" sz="1600" b="1" i="0" u="none" strike="noStrike" kern="1200" cap="none" spc="0" normalizeH="0" baseline="0" noProof="0" dirty="0">
                <a:ln>
                  <a:noFill/>
                </a:ln>
                <a:solidFill>
                  <a:srgbClr val="414241"/>
                </a:solidFill>
                <a:effectLst/>
                <a:uLnTx/>
                <a:uFillTx/>
                <a:latin typeface="Segoe UI Semibold" charset="0"/>
                <a:ea typeface="Segoe UI Semibold" charset="0"/>
                <a:cs typeface="Segoe UI Semibold" charset="0"/>
              </a:rPr>
              <a:t>Y2020</a:t>
            </a:r>
          </a:p>
        </p:txBody>
      </p:sp>
      <p:sp>
        <p:nvSpPr>
          <p:cNvPr id="2" name="TextBox 1">
            <a:extLst>
              <a:ext uri="{FF2B5EF4-FFF2-40B4-BE49-F238E27FC236}">
                <a16:creationId xmlns:a16="http://schemas.microsoft.com/office/drawing/2014/main" id="{E17BE42D-DCAB-4FD3-A2B5-4B362BB5BF2C}"/>
              </a:ext>
            </a:extLst>
          </p:cNvPr>
          <p:cNvSpPr txBox="1"/>
          <p:nvPr/>
        </p:nvSpPr>
        <p:spPr>
          <a:xfrm>
            <a:off x="8257650" y="6642556"/>
            <a:ext cx="3847913" cy="215444"/>
          </a:xfrm>
          <a:prstGeom prst="rect">
            <a:avLst/>
          </a:prstGeom>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 Source: International Data Corporation - 2017</a:t>
            </a:r>
          </a:p>
        </p:txBody>
      </p:sp>
    </p:spTree>
    <p:extLst>
      <p:ext uri="{BB962C8B-B14F-4D97-AF65-F5344CB8AC3E}">
        <p14:creationId xmlns:p14="http://schemas.microsoft.com/office/powerpoint/2010/main" val="402495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7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par>
                          <p:cTn id="9" fill="hold">
                            <p:stCondLst>
                              <p:cond delay="1250"/>
                            </p:stCondLst>
                            <p:childTnLst>
                              <p:par>
                                <p:cTn id="10" presetID="12" presetClass="entr" presetSubtype="4" fill="hold" grpId="0" nodeType="afterEffect">
                                  <p:stCondLst>
                                    <p:cond delay="20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600"/>
                                        <p:tgtEl>
                                          <p:spTgt spid="15"/>
                                        </p:tgtEl>
                                        <p:attrNameLst>
                                          <p:attrName>ppt_y</p:attrName>
                                        </p:attrNameLst>
                                      </p:cBhvr>
                                      <p:tavLst>
                                        <p:tav tm="0">
                                          <p:val>
                                            <p:strVal val="#ppt_y+#ppt_h*1.125000"/>
                                          </p:val>
                                        </p:tav>
                                        <p:tav tm="100000">
                                          <p:val>
                                            <p:strVal val="#ppt_y"/>
                                          </p:val>
                                        </p:tav>
                                      </p:tavLst>
                                    </p:anim>
                                    <p:animEffect transition="in" filter="wipe(up)">
                                      <p:cBhvr>
                                        <p:cTn id="13" dur="600"/>
                                        <p:tgtEl>
                                          <p:spTgt spid="15"/>
                                        </p:tgtEl>
                                      </p:cBhvr>
                                    </p:animEffect>
                                  </p:childTnLst>
                                </p:cTn>
                              </p:par>
                            </p:childTnLst>
                          </p:cTn>
                        </p:par>
                        <p:par>
                          <p:cTn id="14" fill="hold">
                            <p:stCondLst>
                              <p:cond delay="2050"/>
                            </p:stCondLst>
                            <p:childTnLst>
                              <p:par>
                                <p:cTn id="15" presetID="12" presetClass="entr" presetSubtype="4" fill="hold" grpId="0" nodeType="afterEffect">
                                  <p:stCondLst>
                                    <p:cond delay="2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800"/>
                                        <p:tgtEl>
                                          <p:spTgt spid="18"/>
                                        </p:tgtEl>
                                        <p:attrNameLst>
                                          <p:attrName>ppt_y</p:attrName>
                                        </p:attrNameLst>
                                      </p:cBhvr>
                                      <p:tavLst>
                                        <p:tav tm="0">
                                          <p:val>
                                            <p:strVal val="#ppt_y+#ppt_h*1.125000"/>
                                          </p:val>
                                        </p:tav>
                                        <p:tav tm="100000">
                                          <p:val>
                                            <p:strVal val="#ppt_y"/>
                                          </p:val>
                                        </p:tav>
                                      </p:tavLst>
                                    </p:anim>
                                    <p:animEffect transition="in" filter="wipe(up)">
                                      <p:cBhvr>
                                        <p:cTn id="18" dur="800"/>
                                        <p:tgtEl>
                                          <p:spTgt spid="18"/>
                                        </p:tgtEl>
                                      </p:cBhvr>
                                    </p:animEffect>
                                  </p:childTnLst>
                                </p:cTn>
                              </p:par>
                            </p:childTnLst>
                          </p:cTn>
                        </p:par>
                        <p:par>
                          <p:cTn id="19" fill="hold">
                            <p:stCondLst>
                              <p:cond delay="3050"/>
                            </p:stCondLst>
                            <p:childTnLst>
                              <p:par>
                                <p:cTn id="20" presetID="12" presetClass="entr" presetSubtype="4" fill="hold" grpId="0" nodeType="afterEffect">
                                  <p:stCondLst>
                                    <p:cond delay="20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1000"/>
                                        <p:tgtEl>
                                          <p:spTgt spid="20"/>
                                        </p:tgtEl>
                                        <p:attrNameLst>
                                          <p:attrName>ppt_y</p:attrName>
                                        </p:attrNameLst>
                                      </p:cBhvr>
                                      <p:tavLst>
                                        <p:tav tm="0">
                                          <p:val>
                                            <p:strVal val="#ppt_y+#ppt_h*1.125000"/>
                                          </p:val>
                                        </p:tav>
                                        <p:tav tm="100000">
                                          <p:val>
                                            <p:strVal val="#ppt_y"/>
                                          </p:val>
                                        </p:tav>
                                      </p:tavLst>
                                    </p:anim>
                                    <p:animEffect transition="in" filter="wipe(up)">
                                      <p:cBhvr>
                                        <p:cTn id="23"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8"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AB50F189-4AC8-4476-AA42-BAB3494D62F3}"/>
              </a:ext>
            </a:extLst>
          </p:cNvPr>
          <p:cNvSpPr/>
          <p:nvPr/>
        </p:nvSpPr>
        <p:spPr>
          <a:xfrm>
            <a:off x="3690080" y="1518879"/>
            <a:ext cx="1214525" cy="2439649"/>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2F444639-42D5-446A-992C-F70CD5DACA34}"/>
              </a:ext>
            </a:extLst>
          </p:cNvPr>
          <p:cNvSpPr/>
          <p:nvPr/>
        </p:nvSpPr>
        <p:spPr>
          <a:xfrm>
            <a:off x="2152949" y="1512219"/>
            <a:ext cx="1214525" cy="2439649"/>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D033948-21A0-45AF-8AC5-C24869E9C74B}"/>
              </a:ext>
            </a:extLst>
          </p:cNvPr>
          <p:cNvSpPr/>
          <p:nvPr/>
        </p:nvSpPr>
        <p:spPr>
          <a:xfrm>
            <a:off x="549384" y="1518879"/>
            <a:ext cx="1214525" cy="2439649"/>
          </a:xfrm>
          <a:prstGeom prst="rect">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5" name="Title 24">
            <a:extLst>
              <a:ext uri="{FF2B5EF4-FFF2-40B4-BE49-F238E27FC236}">
                <a16:creationId xmlns:a16="http://schemas.microsoft.com/office/drawing/2014/main" id="{09E95076-250C-46F9-A58A-A8139A9C7757}"/>
              </a:ext>
            </a:extLst>
          </p:cNvPr>
          <p:cNvSpPr>
            <a:spLocks noGrp="1"/>
          </p:cNvSpPr>
          <p:nvPr>
            <p:ph type="title"/>
          </p:nvPr>
        </p:nvSpPr>
        <p:spPr>
          <a:xfrm>
            <a:off x="457200" y="339323"/>
            <a:ext cx="11277599" cy="712238"/>
          </a:xfrm>
        </p:spPr>
        <p:txBody>
          <a:bodyPr>
            <a:normAutofit/>
          </a:bodyPr>
          <a:lstStyle/>
          <a:p>
            <a:pPr>
              <a:spcBef>
                <a:spcPts val="0"/>
              </a:spcBef>
              <a:spcAft>
                <a:spcPts val="1200"/>
              </a:spcAft>
              <a:buSzPct val="90000"/>
              <a:defRPr/>
            </a:pPr>
            <a:r>
              <a:rPr lang="en-US" sz="2750" dirty="0">
                <a:latin typeface="Segoe UI Semibold" panose="020B0702040204020203" pitchFamily="34" charset="0"/>
                <a:cs typeface="Segoe UI Semibold" panose="020B0702040204020203" pitchFamily="34" charset="0"/>
              </a:rPr>
              <a:t>What are containers?</a:t>
            </a:r>
          </a:p>
        </p:txBody>
      </p:sp>
      <p:sp>
        <p:nvSpPr>
          <p:cNvPr id="24" name="Rectangle 23">
            <a:extLst>
              <a:ext uri="{FF2B5EF4-FFF2-40B4-BE49-F238E27FC236}">
                <a16:creationId xmlns:a16="http://schemas.microsoft.com/office/drawing/2014/main" id="{F3D9B412-37E1-4DE6-822F-A69F381A4347}"/>
              </a:ext>
            </a:extLst>
          </p:cNvPr>
          <p:cNvSpPr/>
          <p:nvPr/>
        </p:nvSpPr>
        <p:spPr bwMode="auto">
          <a:xfrm>
            <a:off x="554652" y="5111681"/>
            <a:ext cx="3547872" cy="10237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889" rIns="179259" bIns="143407" numCol="1" spcCol="0" rtlCol="0" fromWordArt="0" anchor="t" anchorCtr="0" forceAA="0" compatLnSpc="1">
            <a:prstTxWarp prst="textNoShape">
              <a:avLst/>
            </a:prstTxWarp>
            <a:noAutofit/>
          </a:bodyPr>
          <a:lstStyle/>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Virtualize the </a:t>
            </a:r>
            <a:r>
              <a:rPr kumimoji="0" lang="en-US" sz="16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hardware</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VMs</a:t>
            </a:r>
            <a:r>
              <a:rPr kumimoji="0" lang="en-US" sz="16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 as units of scaling</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Hypervisor </a:t>
            </a:r>
            <a:r>
              <a:rPr kumimoji="0" lang="en-US" sz="16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dependent</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Not</a:t>
            </a:r>
            <a:r>
              <a:rPr kumimoji="0" lang="en-US" sz="1600" b="0"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rPr>
              <a:t> easily movable</a:t>
            </a:r>
            <a:endParaRPr kumimoji="0" lang="en-US" sz="1600" b="1" i="0" u="none" strike="noStrike" kern="1200" cap="none" spc="0" normalizeH="0" baseline="0" noProof="0" dirty="0">
              <a:ln>
                <a:noFill/>
              </a:ln>
              <a:solidFill>
                <a:srgbClr val="000000"/>
              </a:solidFill>
              <a:effectLst/>
              <a:uLnTx/>
              <a:uFillTx/>
              <a:latin typeface="Segoe UI "/>
              <a:ea typeface="Segoe UI" pitchFamily="34" charset="0"/>
              <a:cs typeface="Segoe UI" pitchFamily="34" charset="0"/>
            </a:endParaRPr>
          </a:p>
        </p:txBody>
      </p:sp>
      <p:sp>
        <p:nvSpPr>
          <p:cNvPr id="28" name="TextBox 27">
            <a:extLst>
              <a:ext uri="{FF2B5EF4-FFF2-40B4-BE49-F238E27FC236}">
                <a16:creationId xmlns:a16="http://schemas.microsoft.com/office/drawing/2014/main" id="{CD8CA90F-595B-4CF4-836F-C2A9B4EE91AD}"/>
              </a:ext>
            </a:extLst>
          </p:cNvPr>
          <p:cNvSpPr txBox="1"/>
          <p:nvPr/>
        </p:nvSpPr>
        <p:spPr>
          <a:xfrm>
            <a:off x="539069" y="978646"/>
            <a:ext cx="4365536" cy="413831"/>
          </a:xfrm>
          <a:prstGeom prst="rect">
            <a:avLst/>
          </a:prstGeom>
          <a:noFill/>
          <a:ln>
            <a:solidFill>
              <a:schemeClr val="tx1"/>
            </a:solidFill>
          </a:ln>
        </p:spPr>
        <p:txBody>
          <a:bodyPr wrap="square" lIns="179259" tIns="143407" rIns="179259" bIns="143407" rtlCol="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Virtual machines</a:t>
            </a:r>
          </a:p>
        </p:txBody>
      </p:sp>
      <p:sp>
        <p:nvSpPr>
          <p:cNvPr id="30" name="TextBox 29">
            <a:extLst>
              <a:ext uri="{FF2B5EF4-FFF2-40B4-BE49-F238E27FC236}">
                <a16:creationId xmlns:a16="http://schemas.microsoft.com/office/drawing/2014/main" id="{4A66441D-3A3D-4B72-83C3-01D2127CCF69}"/>
              </a:ext>
            </a:extLst>
          </p:cNvPr>
          <p:cNvSpPr txBox="1"/>
          <p:nvPr/>
        </p:nvSpPr>
        <p:spPr>
          <a:xfrm>
            <a:off x="712069" y="1943362"/>
            <a:ext cx="861436" cy="399469"/>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App</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B731CC76-89DA-433E-8405-C75C138149FB}"/>
              </a:ext>
            </a:extLst>
          </p:cNvPr>
          <p:cNvSpPr txBox="1"/>
          <p:nvPr/>
        </p:nvSpPr>
        <p:spPr>
          <a:xfrm>
            <a:off x="6571955" y="978646"/>
            <a:ext cx="4372852" cy="413831"/>
          </a:xfrm>
          <a:prstGeom prst="rect">
            <a:avLst/>
          </a:prstGeom>
          <a:noFill/>
          <a:ln>
            <a:solidFill>
              <a:schemeClr val="tx1"/>
            </a:solidFill>
          </a:ln>
        </p:spPr>
        <p:txBody>
          <a:bodyPr wrap="square" lIns="179259" tIns="143407" rIns="179259" bIns="143407" rtlCol="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Containers</a:t>
            </a:r>
          </a:p>
        </p:txBody>
      </p:sp>
      <p:sp>
        <p:nvSpPr>
          <p:cNvPr id="27" name="Rectangle 26">
            <a:extLst>
              <a:ext uri="{FF2B5EF4-FFF2-40B4-BE49-F238E27FC236}">
                <a16:creationId xmlns:a16="http://schemas.microsoft.com/office/drawing/2014/main" id="{397279B6-4B7F-4910-B9D9-E2C82B27C0A4}"/>
              </a:ext>
            </a:extLst>
          </p:cNvPr>
          <p:cNvSpPr/>
          <p:nvPr/>
        </p:nvSpPr>
        <p:spPr bwMode="auto">
          <a:xfrm>
            <a:off x="6571955" y="5111376"/>
            <a:ext cx="4411451" cy="9733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268889" rIns="179259" bIns="143407" numCol="1" spcCol="0" rtlCol="0" fromWordArt="0" anchor="t" anchorCtr="0" forceAA="0" compatLnSpc="1">
            <a:prstTxWarp prst="textNoShape">
              <a:avLst/>
            </a:prstTxWarp>
            <a:noAutofit/>
          </a:bodyPr>
          <a:lstStyle/>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t>Virtualize the </a:t>
            </a:r>
            <a:r>
              <a:rPr kumimoji="0" lang="en-US" sz="1600" b="1" i="0" u="none" strike="noStrike" kern="1200" cap="none" spc="0" normalizeH="0" baseline="0" noProof="0" dirty="0">
                <a:ln>
                  <a:noFill/>
                </a:ln>
                <a:solidFill>
                  <a:srgbClr val="0078D7"/>
                </a:solidFill>
                <a:effectLst/>
                <a:uLnTx/>
                <a:uFillTx/>
                <a:latin typeface="Segoe UI "/>
                <a:ea typeface="+mn-ea"/>
                <a:cs typeface="Segoe UI" pitchFamily="34" charset="0"/>
              </a:rPr>
              <a:t>operating system</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7"/>
                </a:solidFill>
                <a:effectLst/>
                <a:uLnTx/>
                <a:uFillTx/>
                <a:latin typeface="Segoe UI "/>
                <a:ea typeface="+mn-ea"/>
                <a:cs typeface="Segoe UI" pitchFamily="34" charset="0"/>
              </a:rPr>
              <a:t>Applications</a:t>
            </a:r>
            <a: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t> as units of scaling</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t>Platform </a:t>
            </a:r>
            <a:r>
              <a:rPr kumimoji="0" lang="en-US" sz="1600" b="1" i="0" u="none" strike="noStrike" kern="1200" cap="none" spc="0" normalizeH="0" baseline="0" noProof="0" dirty="0">
                <a:ln>
                  <a:noFill/>
                </a:ln>
                <a:solidFill>
                  <a:srgbClr val="0078D7"/>
                </a:solidFill>
                <a:effectLst/>
                <a:uLnTx/>
                <a:uFillTx/>
                <a:latin typeface="Segoe UI "/>
                <a:ea typeface="+mn-ea"/>
                <a:cs typeface="Segoe UI" pitchFamily="34" charset="0"/>
              </a:rPr>
              <a:t>independent</a:t>
            </a:r>
          </a:p>
          <a:p>
            <a:pPr marL="285750" marR="0" lvl="0" indent="-285750" algn="l" defTabSz="913927"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7"/>
                </a:solidFill>
                <a:effectLst/>
                <a:uLnTx/>
                <a:uFillTx/>
                <a:latin typeface="Segoe UI "/>
                <a:ea typeface="+mn-ea"/>
                <a:cs typeface="Segoe UI" pitchFamily="34" charset="0"/>
              </a:rPr>
              <a:t>Easily</a:t>
            </a:r>
            <a: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t> movable across environments</a:t>
            </a:r>
            <a:b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br>
            <a:r>
              <a:rPr kumimoji="0" lang="en-US" sz="1600" b="0" i="0" u="none" strike="noStrike" kern="1200" cap="none" spc="0" normalizeH="0" baseline="0" noProof="0" dirty="0">
                <a:ln>
                  <a:noFill/>
                </a:ln>
                <a:solidFill>
                  <a:srgbClr val="0078D7"/>
                </a:solidFill>
                <a:effectLst/>
                <a:uLnTx/>
                <a:uFillTx/>
                <a:latin typeface="Segoe UI "/>
                <a:ea typeface="+mn-ea"/>
                <a:cs typeface="Segoe UI" pitchFamily="34" charset="0"/>
              </a:rPr>
              <a:t>(on-premises, multi-cloud)</a:t>
            </a:r>
            <a:endParaRPr kumimoji="0" lang="en-US" sz="1600" b="1" i="0" u="none" strike="noStrike" kern="1200" cap="none" spc="0" normalizeH="0" baseline="0" noProof="0" dirty="0">
              <a:ln>
                <a:noFill/>
              </a:ln>
              <a:solidFill>
                <a:srgbClr val="0078D7"/>
              </a:solidFill>
              <a:effectLst/>
              <a:uLnTx/>
              <a:uFillTx/>
              <a:latin typeface="Segoe UI "/>
              <a:ea typeface="+mn-ea"/>
              <a:cs typeface="Segoe UI" pitchFamily="34" charset="0"/>
            </a:endParaRPr>
          </a:p>
        </p:txBody>
      </p:sp>
      <p:grpSp>
        <p:nvGrpSpPr>
          <p:cNvPr id="2" name="Group 1">
            <a:extLst>
              <a:ext uri="{FF2B5EF4-FFF2-40B4-BE49-F238E27FC236}">
                <a16:creationId xmlns:a16="http://schemas.microsoft.com/office/drawing/2014/main" id="{8A50988F-22E3-45CC-B7E5-B77C0C275E17}"/>
              </a:ext>
            </a:extLst>
          </p:cNvPr>
          <p:cNvGrpSpPr/>
          <p:nvPr/>
        </p:nvGrpSpPr>
        <p:grpSpPr>
          <a:xfrm>
            <a:off x="8815386" y="1538498"/>
            <a:ext cx="1033114" cy="973041"/>
            <a:chOff x="7944526" y="2248596"/>
            <a:chExt cx="1033114" cy="973041"/>
          </a:xfrm>
        </p:grpSpPr>
        <p:sp>
          <p:nvSpPr>
            <p:cNvPr id="63" name="Rectangle: Rounded Corners 73">
              <a:extLst>
                <a:ext uri="{FF2B5EF4-FFF2-40B4-BE49-F238E27FC236}">
                  <a16:creationId xmlns:a16="http://schemas.microsoft.com/office/drawing/2014/main" id="{C986DC89-66D0-40A8-9FFF-F47512029370}"/>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4" name="TextBox 63">
              <a:extLst>
                <a:ext uri="{FF2B5EF4-FFF2-40B4-BE49-F238E27FC236}">
                  <a16:creationId xmlns:a16="http://schemas.microsoft.com/office/drawing/2014/main" id="{BC50F09A-587A-4BCD-82A2-2A0B704AF94A}"/>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sp>
        <p:nvSpPr>
          <p:cNvPr id="29" name="Rectangle: Rounded Corners 73">
            <a:extLst>
              <a:ext uri="{FF2B5EF4-FFF2-40B4-BE49-F238E27FC236}">
                <a16:creationId xmlns:a16="http://schemas.microsoft.com/office/drawing/2014/main" id="{5AEC4C52-87B7-4D9B-A472-F5FE472AD81B}"/>
              </a:ext>
            </a:extLst>
          </p:cNvPr>
          <p:cNvSpPr/>
          <p:nvPr/>
        </p:nvSpPr>
        <p:spPr bwMode="auto">
          <a:xfrm>
            <a:off x="539068" y="4929864"/>
            <a:ext cx="4372852" cy="318071"/>
          </a:xfrm>
          <a:prstGeom prst="roundRect">
            <a:avLst>
              <a:gd name="adj" fmla="val 3125"/>
            </a:avLst>
          </a:prstGeom>
          <a:solidFill>
            <a:srgbClr val="7030A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Segoe UI" pitchFamily="34" charset="0"/>
              </a:rPr>
              <a:t>Physical Server</a:t>
            </a:r>
            <a:endParaRPr kumimoji="0" lang="en-US" sz="1176" b="1"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9981B60A-8E50-47AF-9418-28D53D0234A7}"/>
              </a:ext>
            </a:extLst>
          </p:cNvPr>
          <p:cNvSpPr/>
          <p:nvPr/>
        </p:nvSpPr>
        <p:spPr>
          <a:xfrm>
            <a:off x="5610370" y="754381"/>
            <a:ext cx="58798" cy="6030553"/>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Rounded Corners 73">
            <a:extLst>
              <a:ext uri="{FF2B5EF4-FFF2-40B4-BE49-F238E27FC236}">
                <a16:creationId xmlns:a16="http://schemas.microsoft.com/office/drawing/2014/main" id="{FA0E1780-49AB-4D5B-BD9E-FEA60C980FF3}"/>
              </a:ext>
            </a:extLst>
          </p:cNvPr>
          <p:cNvSpPr/>
          <p:nvPr/>
        </p:nvSpPr>
        <p:spPr bwMode="auto">
          <a:xfrm>
            <a:off x="532247" y="4492570"/>
            <a:ext cx="4372852" cy="318071"/>
          </a:xfrm>
          <a:prstGeom prst="roundRect">
            <a:avLst>
              <a:gd name="adj" fmla="val 3125"/>
            </a:avLst>
          </a:prstGeom>
          <a:solidFill>
            <a:srgbClr val="92D05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Host Operating System</a:t>
            </a:r>
            <a:endParaRPr kumimoji="0" lang="en-US" sz="1176"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46" name="Rectangle: Rounded Corners 73">
            <a:extLst>
              <a:ext uri="{FF2B5EF4-FFF2-40B4-BE49-F238E27FC236}">
                <a16:creationId xmlns:a16="http://schemas.microsoft.com/office/drawing/2014/main" id="{3F75B87D-A8EC-445D-9702-A637A69BA714}"/>
              </a:ext>
            </a:extLst>
          </p:cNvPr>
          <p:cNvSpPr/>
          <p:nvPr/>
        </p:nvSpPr>
        <p:spPr bwMode="auto">
          <a:xfrm>
            <a:off x="532247" y="4055276"/>
            <a:ext cx="4372852" cy="318071"/>
          </a:xfrm>
          <a:prstGeom prst="roundRect">
            <a:avLst>
              <a:gd name="adj" fmla="val 3125"/>
            </a:avLst>
          </a:prstGeom>
          <a:solidFill>
            <a:srgbClr val="FFC00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Hypervisor</a:t>
            </a:r>
            <a:endParaRPr kumimoji="0" lang="en-US" sz="1176"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47" name="TextBox 46">
            <a:extLst>
              <a:ext uri="{FF2B5EF4-FFF2-40B4-BE49-F238E27FC236}">
                <a16:creationId xmlns:a16="http://schemas.microsoft.com/office/drawing/2014/main" id="{ED24C80C-C7AF-46C2-8440-B5B8D8AD98B4}"/>
              </a:ext>
            </a:extLst>
          </p:cNvPr>
          <p:cNvSpPr txBox="1"/>
          <p:nvPr/>
        </p:nvSpPr>
        <p:spPr>
          <a:xfrm>
            <a:off x="2287954" y="1944250"/>
            <a:ext cx="861436" cy="399469"/>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App</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1932E91A-A9B9-40A9-A30D-49684DF01285}"/>
              </a:ext>
            </a:extLst>
          </p:cNvPr>
          <p:cNvSpPr txBox="1"/>
          <p:nvPr/>
        </p:nvSpPr>
        <p:spPr>
          <a:xfrm>
            <a:off x="3865677" y="1943362"/>
            <a:ext cx="861436" cy="399469"/>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App</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25F54CC7-E9E5-4C52-8A1C-51A21D1A5665}"/>
              </a:ext>
            </a:extLst>
          </p:cNvPr>
          <p:cNvSpPr txBox="1"/>
          <p:nvPr/>
        </p:nvSpPr>
        <p:spPr>
          <a:xfrm>
            <a:off x="712069" y="2556285"/>
            <a:ext cx="861436" cy="399469"/>
          </a:xfrm>
          <a:prstGeom prst="rect">
            <a:avLst/>
          </a:prstGeom>
          <a:solidFill>
            <a:srgbClr val="C0000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50" name="TextBox 49">
            <a:extLst>
              <a:ext uri="{FF2B5EF4-FFF2-40B4-BE49-F238E27FC236}">
                <a16:creationId xmlns:a16="http://schemas.microsoft.com/office/drawing/2014/main" id="{1C212975-43B9-4DF5-9F82-17EB3B56228E}"/>
              </a:ext>
            </a:extLst>
          </p:cNvPr>
          <p:cNvSpPr txBox="1"/>
          <p:nvPr/>
        </p:nvSpPr>
        <p:spPr>
          <a:xfrm>
            <a:off x="2287954" y="2557173"/>
            <a:ext cx="861436" cy="399469"/>
          </a:xfrm>
          <a:prstGeom prst="rect">
            <a:avLst/>
          </a:prstGeom>
          <a:solidFill>
            <a:srgbClr val="C0000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54" name="TextBox 53">
            <a:extLst>
              <a:ext uri="{FF2B5EF4-FFF2-40B4-BE49-F238E27FC236}">
                <a16:creationId xmlns:a16="http://schemas.microsoft.com/office/drawing/2014/main" id="{E53E9905-6531-4CEB-846B-005BD93CFD00}"/>
              </a:ext>
            </a:extLst>
          </p:cNvPr>
          <p:cNvSpPr txBox="1"/>
          <p:nvPr/>
        </p:nvSpPr>
        <p:spPr>
          <a:xfrm>
            <a:off x="3865677" y="2556285"/>
            <a:ext cx="861436" cy="399469"/>
          </a:xfrm>
          <a:prstGeom prst="rect">
            <a:avLst/>
          </a:prstGeom>
          <a:solidFill>
            <a:srgbClr val="7030A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56" name="TextBox 55">
            <a:extLst>
              <a:ext uri="{FF2B5EF4-FFF2-40B4-BE49-F238E27FC236}">
                <a16:creationId xmlns:a16="http://schemas.microsoft.com/office/drawing/2014/main" id="{67882061-AB04-4E27-B6AD-2DBC594C858B}"/>
              </a:ext>
            </a:extLst>
          </p:cNvPr>
          <p:cNvSpPr txBox="1"/>
          <p:nvPr/>
        </p:nvSpPr>
        <p:spPr>
          <a:xfrm>
            <a:off x="712069" y="3171463"/>
            <a:ext cx="861436" cy="690318"/>
          </a:xfrm>
          <a:prstGeom prst="rect">
            <a:avLst/>
          </a:prstGeom>
          <a:solidFill>
            <a:srgbClr val="00206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Guest VM Operating</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r>
              <a:rPr kumimoji="0" lang="en-US" sz="1050" b="1" i="0" u="none" strike="noStrike" kern="1200" cap="none" spc="0" normalizeH="0" baseline="0" noProof="0" dirty="0">
                <a:ln>
                  <a:noFill/>
                </a:ln>
                <a:solidFill>
                  <a:srgbClr val="000000"/>
                </a:solidFill>
                <a:effectLst/>
                <a:uLnTx/>
                <a:uFillTx/>
                <a:latin typeface="Segoe UI"/>
                <a:ea typeface="+mn-ea"/>
                <a:cs typeface="+mn-cs"/>
              </a:rPr>
              <a:t>System</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4FF888A1-F7D9-4E01-95A0-8BF11DD6C8CE}"/>
              </a:ext>
            </a:extLst>
          </p:cNvPr>
          <p:cNvSpPr txBox="1"/>
          <p:nvPr/>
        </p:nvSpPr>
        <p:spPr>
          <a:xfrm>
            <a:off x="2287954" y="3172351"/>
            <a:ext cx="861436" cy="690318"/>
          </a:xfrm>
          <a:prstGeom prst="rect">
            <a:avLst/>
          </a:prstGeom>
          <a:solidFill>
            <a:srgbClr val="00206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Guest VM Operating</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r>
              <a:rPr kumimoji="0" lang="en-US" sz="1050" b="1" i="0" u="none" strike="noStrike" kern="1200" cap="none" spc="0" normalizeH="0" baseline="0" noProof="0" dirty="0">
                <a:ln>
                  <a:noFill/>
                </a:ln>
                <a:solidFill>
                  <a:srgbClr val="000000"/>
                </a:solidFill>
                <a:effectLst/>
                <a:uLnTx/>
                <a:uFillTx/>
                <a:latin typeface="Segoe UI"/>
                <a:ea typeface="+mn-ea"/>
                <a:cs typeface="+mn-cs"/>
              </a:rPr>
              <a:t>System</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6FDF7730-EA0B-4F90-BEAB-D289D3F6A68A}"/>
              </a:ext>
            </a:extLst>
          </p:cNvPr>
          <p:cNvSpPr txBox="1"/>
          <p:nvPr/>
        </p:nvSpPr>
        <p:spPr>
          <a:xfrm>
            <a:off x="3865677" y="3171463"/>
            <a:ext cx="861436" cy="690318"/>
          </a:xfrm>
          <a:prstGeom prst="rect">
            <a:avLst/>
          </a:prstGeom>
          <a:solidFill>
            <a:srgbClr val="00206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Guest VM Operating</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r>
              <a:rPr kumimoji="0" lang="en-US" sz="1050" b="1" i="0" u="none" strike="noStrike" kern="1200" cap="none" spc="0" normalizeH="0" baseline="0" noProof="0" dirty="0">
                <a:ln>
                  <a:noFill/>
                </a:ln>
                <a:solidFill>
                  <a:srgbClr val="000000"/>
                </a:solidFill>
                <a:effectLst/>
                <a:uLnTx/>
                <a:uFillTx/>
                <a:latin typeface="Segoe UI"/>
                <a:ea typeface="+mn-ea"/>
                <a:cs typeface="+mn-cs"/>
              </a:rPr>
              <a:t>System</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Rectangle: Rounded Corners 73">
            <a:extLst>
              <a:ext uri="{FF2B5EF4-FFF2-40B4-BE49-F238E27FC236}">
                <a16:creationId xmlns:a16="http://schemas.microsoft.com/office/drawing/2014/main" id="{FC94791A-3361-4C5E-9E96-81E67424BE70}"/>
              </a:ext>
            </a:extLst>
          </p:cNvPr>
          <p:cNvSpPr/>
          <p:nvPr/>
        </p:nvSpPr>
        <p:spPr bwMode="auto">
          <a:xfrm>
            <a:off x="6571955" y="4929864"/>
            <a:ext cx="4372852" cy="318071"/>
          </a:xfrm>
          <a:prstGeom prst="roundRect">
            <a:avLst>
              <a:gd name="adj" fmla="val 3125"/>
            </a:avLst>
          </a:prstGeom>
          <a:solidFill>
            <a:srgbClr val="7030A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mn-ea"/>
                <a:cs typeface="Segoe UI" pitchFamily="34" charset="0"/>
              </a:rPr>
              <a:t>Physical Server</a:t>
            </a:r>
            <a:endParaRPr kumimoji="0" lang="en-US" sz="1176" b="1"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2" name="Rectangle: Rounded Corners 73">
            <a:extLst>
              <a:ext uri="{FF2B5EF4-FFF2-40B4-BE49-F238E27FC236}">
                <a16:creationId xmlns:a16="http://schemas.microsoft.com/office/drawing/2014/main" id="{FE2EEDBF-E1F4-4251-962A-87A6F493CB3C}"/>
              </a:ext>
            </a:extLst>
          </p:cNvPr>
          <p:cNvSpPr/>
          <p:nvPr/>
        </p:nvSpPr>
        <p:spPr bwMode="auto">
          <a:xfrm>
            <a:off x="6565134" y="4492570"/>
            <a:ext cx="4372852" cy="318071"/>
          </a:xfrm>
          <a:prstGeom prst="roundRect">
            <a:avLst>
              <a:gd name="adj" fmla="val 3125"/>
            </a:avLst>
          </a:prstGeom>
          <a:solidFill>
            <a:srgbClr val="92D05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Host Operating System</a:t>
            </a:r>
            <a:endParaRPr kumimoji="0" lang="en-US" sz="1176"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5" name="Rectangle: Rounded Corners 73">
            <a:extLst>
              <a:ext uri="{FF2B5EF4-FFF2-40B4-BE49-F238E27FC236}">
                <a16:creationId xmlns:a16="http://schemas.microsoft.com/office/drawing/2014/main" id="{D94FE94A-70D8-4A51-92DB-362F4B8B44A4}"/>
              </a:ext>
            </a:extLst>
          </p:cNvPr>
          <p:cNvSpPr/>
          <p:nvPr/>
        </p:nvSpPr>
        <p:spPr bwMode="auto">
          <a:xfrm>
            <a:off x="6571955" y="4051941"/>
            <a:ext cx="4372852" cy="318071"/>
          </a:xfrm>
          <a:prstGeom prst="roundRect">
            <a:avLst>
              <a:gd name="adj" fmla="val 3125"/>
            </a:avLst>
          </a:prstGeom>
          <a:solidFill>
            <a:srgbClr val="FFC000"/>
          </a:solid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pitchFamily="34" charset="0"/>
              </a:rPr>
              <a:t>Docker Engine</a:t>
            </a:r>
            <a:endParaRPr kumimoji="0" lang="en-US" sz="1176" b="1"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6" name="TextBox 65">
            <a:extLst>
              <a:ext uri="{FF2B5EF4-FFF2-40B4-BE49-F238E27FC236}">
                <a16:creationId xmlns:a16="http://schemas.microsoft.com/office/drawing/2014/main" id="{61DF01A3-93D0-4CEB-8B33-CB6C39055A1E}"/>
              </a:ext>
            </a:extLst>
          </p:cNvPr>
          <p:cNvSpPr txBox="1"/>
          <p:nvPr/>
        </p:nvSpPr>
        <p:spPr>
          <a:xfrm>
            <a:off x="8047381" y="3684435"/>
            <a:ext cx="2897426" cy="254045"/>
          </a:xfrm>
          <a:prstGeom prst="rect">
            <a:avLst/>
          </a:prstGeom>
          <a:solidFill>
            <a:srgbClr val="C0000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67" name="TextBox 66">
            <a:extLst>
              <a:ext uri="{FF2B5EF4-FFF2-40B4-BE49-F238E27FC236}">
                <a16:creationId xmlns:a16="http://schemas.microsoft.com/office/drawing/2014/main" id="{23A77032-03A7-44DC-8099-F3969101D5BF}"/>
              </a:ext>
            </a:extLst>
          </p:cNvPr>
          <p:cNvSpPr txBox="1"/>
          <p:nvPr/>
        </p:nvSpPr>
        <p:spPr>
          <a:xfrm>
            <a:off x="6571955" y="3684435"/>
            <a:ext cx="1365935" cy="254045"/>
          </a:xfrm>
          <a:prstGeom prst="rect">
            <a:avLst/>
          </a:prstGeom>
          <a:solidFill>
            <a:srgbClr val="7030A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grpSp>
        <p:nvGrpSpPr>
          <p:cNvPr id="68" name="Group 67">
            <a:extLst>
              <a:ext uri="{FF2B5EF4-FFF2-40B4-BE49-F238E27FC236}">
                <a16:creationId xmlns:a16="http://schemas.microsoft.com/office/drawing/2014/main" id="{D3EB27B6-073C-4D6A-951B-3ED2F1DD47A7}"/>
              </a:ext>
            </a:extLst>
          </p:cNvPr>
          <p:cNvGrpSpPr/>
          <p:nvPr/>
        </p:nvGrpSpPr>
        <p:grpSpPr>
          <a:xfrm>
            <a:off x="7686480" y="1554928"/>
            <a:ext cx="1033114" cy="973041"/>
            <a:chOff x="7944526" y="2248596"/>
            <a:chExt cx="1033114" cy="973041"/>
          </a:xfrm>
        </p:grpSpPr>
        <p:sp>
          <p:nvSpPr>
            <p:cNvPr id="69" name="Rectangle: Rounded Corners 73">
              <a:extLst>
                <a:ext uri="{FF2B5EF4-FFF2-40B4-BE49-F238E27FC236}">
                  <a16:creationId xmlns:a16="http://schemas.microsoft.com/office/drawing/2014/main" id="{B8AA2F87-D9C3-4A14-BA31-D6534F7FFC59}"/>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0" name="TextBox 69">
              <a:extLst>
                <a:ext uri="{FF2B5EF4-FFF2-40B4-BE49-F238E27FC236}">
                  <a16:creationId xmlns:a16="http://schemas.microsoft.com/office/drawing/2014/main" id="{73D9A5FF-EBE1-40A7-9CFC-74C5106F15BB}"/>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71" name="Group 70">
            <a:extLst>
              <a:ext uri="{FF2B5EF4-FFF2-40B4-BE49-F238E27FC236}">
                <a16:creationId xmlns:a16="http://schemas.microsoft.com/office/drawing/2014/main" id="{B0E075FD-E3D9-42D8-8429-B8ED449800F7}"/>
              </a:ext>
            </a:extLst>
          </p:cNvPr>
          <p:cNvGrpSpPr/>
          <p:nvPr/>
        </p:nvGrpSpPr>
        <p:grpSpPr>
          <a:xfrm>
            <a:off x="6559700" y="1565215"/>
            <a:ext cx="1033114" cy="973041"/>
            <a:chOff x="7944526" y="2248596"/>
            <a:chExt cx="1033114" cy="973041"/>
          </a:xfrm>
        </p:grpSpPr>
        <p:sp>
          <p:nvSpPr>
            <p:cNvPr id="72" name="Rectangle: Rounded Corners 73">
              <a:extLst>
                <a:ext uri="{FF2B5EF4-FFF2-40B4-BE49-F238E27FC236}">
                  <a16:creationId xmlns:a16="http://schemas.microsoft.com/office/drawing/2014/main" id="{36187158-9E14-4B5A-BA2C-AF0BEEB1367F}"/>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3" name="TextBox 72">
              <a:extLst>
                <a:ext uri="{FF2B5EF4-FFF2-40B4-BE49-F238E27FC236}">
                  <a16:creationId xmlns:a16="http://schemas.microsoft.com/office/drawing/2014/main" id="{D3B1B738-4F3A-4E72-84FD-57721E934C07}"/>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74" name="Group 73">
            <a:extLst>
              <a:ext uri="{FF2B5EF4-FFF2-40B4-BE49-F238E27FC236}">
                <a16:creationId xmlns:a16="http://schemas.microsoft.com/office/drawing/2014/main" id="{B6807FC3-7EAE-48F0-B73E-BF4E08706173}"/>
              </a:ext>
            </a:extLst>
          </p:cNvPr>
          <p:cNvGrpSpPr/>
          <p:nvPr/>
        </p:nvGrpSpPr>
        <p:grpSpPr>
          <a:xfrm>
            <a:off x="9911693" y="1538498"/>
            <a:ext cx="1033114" cy="973041"/>
            <a:chOff x="7944526" y="2248596"/>
            <a:chExt cx="1033114" cy="973041"/>
          </a:xfrm>
        </p:grpSpPr>
        <p:sp>
          <p:nvSpPr>
            <p:cNvPr id="75" name="Rectangle: Rounded Corners 73">
              <a:extLst>
                <a:ext uri="{FF2B5EF4-FFF2-40B4-BE49-F238E27FC236}">
                  <a16:creationId xmlns:a16="http://schemas.microsoft.com/office/drawing/2014/main" id="{994BCADC-67ED-4707-8C51-2BB735AAF54C}"/>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6" name="TextBox 75">
              <a:extLst>
                <a:ext uri="{FF2B5EF4-FFF2-40B4-BE49-F238E27FC236}">
                  <a16:creationId xmlns:a16="http://schemas.microsoft.com/office/drawing/2014/main" id="{BFA3EA8E-8DDD-46BA-A504-852D6459B56C}"/>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89" name="Group 88">
            <a:extLst>
              <a:ext uri="{FF2B5EF4-FFF2-40B4-BE49-F238E27FC236}">
                <a16:creationId xmlns:a16="http://schemas.microsoft.com/office/drawing/2014/main" id="{63241D53-7E81-4A89-B09A-A5281B4F4951}"/>
              </a:ext>
            </a:extLst>
          </p:cNvPr>
          <p:cNvGrpSpPr/>
          <p:nvPr/>
        </p:nvGrpSpPr>
        <p:grpSpPr>
          <a:xfrm>
            <a:off x="8793211" y="2633708"/>
            <a:ext cx="1033114" cy="973041"/>
            <a:chOff x="7944526" y="2248596"/>
            <a:chExt cx="1033114" cy="973041"/>
          </a:xfrm>
        </p:grpSpPr>
        <p:sp>
          <p:nvSpPr>
            <p:cNvPr id="90" name="Rectangle: Rounded Corners 73">
              <a:extLst>
                <a:ext uri="{FF2B5EF4-FFF2-40B4-BE49-F238E27FC236}">
                  <a16:creationId xmlns:a16="http://schemas.microsoft.com/office/drawing/2014/main" id="{6F8F9DE0-846D-4589-97E7-A897DCD7869A}"/>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1" name="TextBox 90">
              <a:extLst>
                <a:ext uri="{FF2B5EF4-FFF2-40B4-BE49-F238E27FC236}">
                  <a16:creationId xmlns:a16="http://schemas.microsoft.com/office/drawing/2014/main" id="{2299D222-D096-4A3C-BADC-EF3E48742766}"/>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92" name="Group 91">
            <a:extLst>
              <a:ext uri="{FF2B5EF4-FFF2-40B4-BE49-F238E27FC236}">
                <a16:creationId xmlns:a16="http://schemas.microsoft.com/office/drawing/2014/main" id="{49816B38-FF5F-4C4F-BEB6-09F08D9E829A}"/>
              </a:ext>
            </a:extLst>
          </p:cNvPr>
          <p:cNvGrpSpPr/>
          <p:nvPr/>
        </p:nvGrpSpPr>
        <p:grpSpPr>
          <a:xfrm>
            <a:off x="7686480" y="2641014"/>
            <a:ext cx="1033114" cy="973041"/>
            <a:chOff x="7944526" y="2248596"/>
            <a:chExt cx="1033114" cy="973041"/>
          </a:xfrm>
        </p:grpSpPr>
        <p:sp>
          <p:nvSpPr>
            <p:cNvPr id="93" name="Rectangle: Rounded Corners 73">
              <a:extLst>
                <a:ext uri="{FF2B5EF4-FFF2-40B4-BE49-F238E27FC236}">
                  <a16:creationId xmlns:a16="http://schemas.microsoft.com/office/drawing/2014/main" id="{802F20DA-A95E-4E55-8B3C-0D8685C1A560}"/>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4" name="TextBox 93">
              <a:extLst>
                <a:ext uri="{FF2B5EF4-FFF2-40B4-BE49-F238E27FC236}">
                  <a16:creationId xmlns:a16="http://schemas.microsoft.com/office/drawing/2014/main" id="{0724EAE7-8189-446A-876C-EB68E900BC54}"/>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95" name="Group 94">
            <a:extLst>
              <a:ext uri="{FF2B5EF4-FFF2-40B4-BE49-F238E27FC236}">
                <a16:creationId xmlns:a16="http://schemas.microsoft.com/office/drawing/2014/main" id="{1B8B997D-508E-4132-91D3-23E4195AB1C0}"/>
              </a:ext>
            </a:extLst>
          </p:cNvPr>
          <p:cNvGrpSpPr/>
          <p:nvPr/>
        </p:nvGrpSpPr>
        <p:grpSpPr>
          <a:xfrm>
            <a:off x="6565134" y="2633708"/>
            <a:ext cx="1033114" cy="973041"/>
            <a:chOff x="7944526" y="2248596"/>
            <a:chExt cx="1033114" cy="973041"/>
          </a:xfrm>
        </p:grpSpPr>
        <p:sp>
          <p:nvSpPr>
            <p:cNvPr id="96" name="Rectangle: Rounded Corners 73">
              <a:extLst>
                <a:ext uri="{FF2B5EF4-FFF2-40B4-BE49-F238E27FC236}">
                  <a16:creationId xmlns:a16="http://schemas.microsoft.com/office/drawing/2014/main" id="{F240CB44-45E1-4E7A-B7F4-5F7EFDF120D4}"/>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7" name="TextBox 96">
              <a:extLst>
                <a:ext uri="{FF2B5EF4-FFF2-40B4-BE49-F238E27FC236}">
                  <a16:creationId xmlns:a16="http://schemas.microsoft.com/office/drawing/2014/main" id="{F4485D07-C64E-44DF-938F-2223BD4F17EB}"/>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grpSp>
        <p:nvGrpSpPr>
          <p:cNvPr id="98" name="Group 97">
            <a:extLst>
              <a:ext uri="{FF2B5EF4-FFF2-40B4-BE49-F238E27FC236}">
                <a16:creationId xmlns:a16="http://schemas.microsoft.com/office/drawing/2014/main" id="{08A07B85-32C7-42BC-A475-8C8A80E89B3E}"/>
              </a:ext>
            </a:extLst>
          </p:cNvPr>
          <p:cNvGrpSpPr/>
          <p:nvPr/>
        </p:nvGrpSpPr>
        <p:grpSpPr>
          <a:xfrm>
            <a:off x="9899942" y="2643137"/>
            <a:ext cx="1033114" cy="973041"/>
            <a:chOff x="7944526" y="2248596"/>
            <a:chExt cx="1033114" cy="973041"/>
          </a:xfrm>
        </p:grpSpPr>
        <p:sp>
          <p:nvSpPr>
            <p:cNvPr id="99" name="Rectangle: Rounded Corners 73">
              <a:extLst>
                <a:ext uri="{FF2B5EF4-FFF2-40B4-BE49-F238E27FC236}">
                  <a16:creationId xmlns:a16="http://schemas.microsoft.com/office/drawing/2014/main" id="{468B32C4-EFF1-4B0C-9459-5F3F7B7DC468}"/>
                </a:ext>
              </a:extLst>
            </p:cNvPr>
            <p:cNvSpPr/>
            <p:nvPr/>
          </p:nvSpPr>
          <p:spPr bwMode="auto">
            <a:xfrm>
              <a:off x="7944526" y="2248596"/>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0" name="TextBox 99">
              <a:extLst>
                <a:ext uri="{FF2B5EF4-FFF2-40B4-BE49-F238E27FC236}">
                  <a16:creationId xmlns:a16="http://schemas.microsoft.com/office/drawing/2014/main" id="{9E84B6C6-B8F3-4EF7-8A16-298616596380}"/>
                </a:ext>
              </a:extLst>
            </p:cNvPr>
            <p:cNvSpPr txBox="1"/>
            <p:nvPr/>
          </p:nvSpPr>
          <p:spPr>
            <a:xfrm>
              <a:off x="8030365" y="2765737"/>
              <a:ext cx="861436" cy="257976"/>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00000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App</a:t>
              </a:r>
            </a:p>
          </p:txBody>
        </p:sp>
      </p:grpSp>
      <p:pic>
        <p:nvPicPr>
          <p:cNvPr id="101" name="Picture 6" descr="Image result for docker logo png">
            <a:extLst>
              <a:ext uri="{FF2B5EF4-FFF2-40B4-BE49-F238E27FC236}">
                <a16:creationId xmlns:a16="http://schemas.microsoft.com/office/drawing/2014/main" id="{4EF580CF-2DA4-474C-BE02-3D7380CFB637}"/>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6482138" y="2211344"/>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docker logo png">
            <a:extLst>
              <a:ext uri="{FF2B5EF4-FFF2-40B4-BE49-F238E27FC236}">
                <a16:creationId xmlns:a16="http://schemas.microsoft.com/office/drawing/2014/main" id="{097D1898-258C-4A28-93F8-BA4CFBD60D1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7589805" y="222002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Image result for docker logo png">
            <a:extLst>
              <a:ext uri="{FF2B5EF4-FFF2-40B4-BE49-F238E27FC236}">
                <a16:creationId xmlns:a16="http://schemas.microsoft.com/office/drawing/2014/main" id="{413E3A1E-202B-4B6D-A55A-A01171FF240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8729547" y="2200058"/>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Image result for docker logo png">
            <a:extLst>
              <a:ext uri="{FF2B5EF4-FFF2-40B4-BE49-F238E27FC236}">
                <a16:creationId xmlns:a16="http://schemas.microsoft.com/office/drawing/2014/main" id="{510C3FEB-CB86-4F72-BA84-FB2AB9E4468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9835260" y="2200058"/>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docker logo png">
            <a:extLst>
              <a:ext uri="{FF2B5EF4-FFF2-40B4-BE49-F238E27FC236}">
                <a16:creationId xmlns:a16="http://schemas.microsoft.com/office/drawing/2014/main" id="{D1550FD0-93F0-4F11-8E0A-7B9414D31F0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6490581" y="3294474"/>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Image result for docker logo png">
            <a:extLst>
              <a:ext uri="{FF2B5EF4-FFF2-40B4-BE49-F238E27FC236}">
                <a16:creationId xmlns:a16="http://schemas.microsoft.com/office/drawing/2014/main" id="{85B0C0D9-C50E-45D1-BF4A-CCCE815741E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7598248" y="330315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Image result for docker logo png">
            <a:extLst>
              <a:ext uri="{FF2B5EF4-FFF2-40B4-BE49-F238E27FC236}">
                <a16:creationId xmlns:a16="http://schemas.microsoft.com/office/drawing/2014/main" id="{192B45EF-E587-435E-9197-DA5E1663B1A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8729547" y="329985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6" descr="Image result for docker logo png">
            <a:extLst>
              <a:ext uri="{FF2B5EF4-FFF2-40B4-BE49-F238E27FC236}">
                <a16:creationId xmlns:a16="http://schemas.microsoft.com/office/drawing/2014/main" id="{5D04C609-8EDB-4E7B-A333-C72AC23D7715}"/>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9825345" y="3294474"/>
            <a:ext cx="555052"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7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39455" y="1835758"/>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8017392" y="1835757"/>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916474" y="38056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916474" y="4392690"/>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916474" y="498409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916474" y="322287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54566" y="3193642"/>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103494" y="3751528"/>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68490" y="4020176"/>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117424" y="398747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117424" y="411556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117424" y="405151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103494" y="4422739"/>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68490" y="4691387"/>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117424" y="465868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117424" y="47867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117424" y="472272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221666" y="4422739"/>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86663" y="4691387"/>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35597" y="465868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35597" y="47867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35597" y="472272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221666" y="3751528"/>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86663" y="4020176"/>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35597" y="398747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35597" y="411556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35597" y="405151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60245" y="1324851"/>
            <a:ext cx="970138"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54431" y="2157819"/>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39168" y="1883739"/>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rgbClr val="000000"/>
                </a:solidFill>
                <a:effectLst/>
                <a:uLnTx/>
                <a:uFillTx/>
                <a:latin typeface="Segoe UI"/>
                <a:ea typeface="+mn-ea"/>
                <a:cs typeface="+mn-cs"/>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823931" y="2157819"/>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100531" y="2328660"/>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56790" y="2535989"/>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44271" y="2535989"/>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129085" y="2157819"/>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405685" y="2328660"/>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61944" y="2535989"/>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49425" y="2535989"/>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9008667" y="1888579"/>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latin typeface="Segoe UI"/>
                <a:ea typeface="+mn-ea"/>
                <a:cs typeface="+mn-cs"/>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313821" y="1888579"/>
            <a:ext cx="412293" cy="246221"/>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solidFill>
                  <a:sysClr val="windowText" lastClr="000000"/>
                </a:solidFill>
                <a:effectLst/>
                <a:uLnTx/>
                <a:uFillTx/>
                <a:latin typeface="Segoe UI"/>
                <a:ea typeface="+mn-ea"/>
                <a:cs typeface="+mn-cs"/>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326286" y="1324851"/>
            <a:ext cx="1172886"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85816" y="1523877"/>
            <a:ext cx="1718997"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81163" y="1523877"/>
            <a:ext cx="2063130" cy="276999"/>
          </a:xfrm>
          <a:prstGeom prst="rect">
            <a:avLst/>
          </a:prstGeom>
        </p:spPr>
        <p:txBody>
          <a:bodyPr wrap="none">
            <a:spAutoFit/>
          </a:bodyPr>
          <a:lstStyle/>
          <a:p>
            <a:pPr marL="0" marR="0" lvl="1"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81471" y="3491525"/>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930405" y="345882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930405" y="358691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930405" y="352286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81471" y="40742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930405" y="40415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930405" y="416965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930405" y="41056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81471" y="4661339"/>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930405" y="462863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930405" y="475672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930405" y="469268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81471" y="5252745"/>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930405" y="522004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930405" y="534812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930405" y="528408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54635" y="3107419"/>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219632" y="3376068"/>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68566" y="334336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68566" y="347145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68566" y="340741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429308" y="3195563"/>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99747" y="3357551"/>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40628" y="3357551"/>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70188" y="3195563"/>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54635" y="5054688"/>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219632" y="5323336"/>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68566" y="52906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68566" y="541872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68566" y="535467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78824" y="4651524"/>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73100" y="4503079"/>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67376" y="4651524"/>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69394" y="3929810"/>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47681" y="3929810"/>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825968" y="3929810"/>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95987" y="3829506"/>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78743" y="3836424"/>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88468" y="3832904"/>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78389" y="4000312"/>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77612" y="4009922"/>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617045" y="4581283"/>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806956" y="4581283"/>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97981" y="5141163"/>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97981" y="5314661"/>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83486" y="5141163"/>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83486" y="5314661"/>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49929" y="3309303"/>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49929" y="3892740"/>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49929" y="4476177"/>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49929" y="5067565"/>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412053" y="3073106"/>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3905058"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Each module runs a single functionality</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412053" y="1849706"/>
            <a:ext cx="5006022" cy="880890"/>
            <a:chOff x="358929" y="2299222"/>
            <a:chExt cx="5006022" cy="880890"/>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90"/>
              <a:chOff x="6693144" y="1375398"/>
              <a:chExt cx="4297680" cy="898554"/>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4147254"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From Monolithic to independent modules</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2"/>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Complex, larger, all-inclusive systems are rearchitected to simpler, smaller, single-purposed modules. Still resulting in a full-fletched application landscape</a:t>
                </a:r>
                <a:endParaRPr kumimoji="0" lang="en-US" sz="12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412053" y="4309688"/>
            <a:ext cx="5093811" cy="894072"/>
            <a:chOff x="358929" y="5238889"/>
            <a:chExt cx="5093811"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4" y="5238889"/>
              <a:ext cx="4300986" cy="894072"/>
              <a:chOff x="6635816" y="4329674"/>
              <a:chExt cx="4387230"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387230"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616132" y="5900571"/>
            <a:ext cx="4782477" cy="683264"/>
          </a:xfrm>
          <a:prstGeom prst="rect">
            <a:avLst/>
          </a:prstGeom>
          <a:solidFill>
            <a:srgbClr val="00206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9E9E9"/>
                </a:solidFill>
                <a:effectLst/>
                <a:uLnTx/>
                <a:uFillTx/>
                <a:latin typeface="Segoe UI" panose="020B0502040204020203" pitchFamily="34" charset="0"/>
                <a:ea typeface="+mn-ea"/>
                <a:cs typeface="+mn-cs"/>
              </a:rPr>
              <a:t>Containers provide the consistent format and isolation desired by microservices.  </a:t>
            </a:r>
          </a:p>
        </p:txBody>
      </p:sp>
      <p:sp>
        <p:nvSpPr>
          <p:cNvPr id="2" name="Title 1">
            <a:extLst>
              <a:ext uri="{FF2B5EF4-FFF2-40B4-BE49-F238E27FC236}">
                <a16:creationId xmlns:a16="http://schemas.microsoft.com/office/drawing/2014/main" id="{06EA7A99-9E45-41A7-8907-439947D12892}"/>
              </a:ext>
            </a:extLst>
          </p:cNvPr>
          <p:cNvSpPr>
            <a:spLocks noGrp="1"/>
          </p:cNvSpPr>
          <p:nvPr>
            <p:ph type="title"/>
          </p:nvPr>
        </p:nvSpPr>
        <p:spPr>
          <a:xfrm>
            <a:off x="457200" y="457201"/>
            <a:ext cx="11277599" cy="677146"/>
          </a:xfrm>
        </p:spPr>
        <p:txBody>
          <a:bodyPr>
            <a:normAutofit/>
          </a:bodyPr>
          <a:lstStyle/>
          <a:p>
            <a:r>
              <a:rPr lang="fr-BE" sz="2750" dirty="0" err="1"/>
              <a:t>What</a:t>
            </a:r>
            <a:r>
              <a:rPr lang="fr-BE" sz="2750" dirty="0"/>
              <a:t> are </a:t>
            </a:r>
            <a:r>
              <a:rPr lang="fr-BE" sz="2750" dirty="0" err="1"/>
              <a:t>Microservices</a:t>
            </a:r>
            <a:r>
              <a:rPr lang="fr-BE" sz="2750" dirty="0"/>
              <a:t>?</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E264F34-066B-48CE-B6B3-4F4FD55A4061}"/>
              </a:ext>
            </a:extLst>
          </p:cNvPr>
          <p:cNvCxnSpPr>
            <a:cxnSpLocks/>
          </p:cNvCxnSpPr>
          <p:nvPr/>
        </p:nvCxnSpPr>
        <p:spPr>
          <a:xfrm>
            <a:off x="3685926" y="3350952"/>
            <a:ext cx="6568048" cy="0"/>
          </a:xfrm>
          <a:prstGeom prst="straightConnector1">
            <a:avLst/>
          </a:prstGeom>
          <a:ln w="28575" cap="rnd">
            <a:solidFill>
              <a:srgbClr val="0478D7"/>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25BDE386-8551-407F-9D11-05D3620181B4}"/>
              </a:ext>
            </a:extLst>
          </p:cNvPr>
          <p:cNvSpPr txBox="1">
            <a:spLocks/>
          </p:cNvSpPr>
          <p:nvPr/>
        </p:nvSpPr>
        <p:spPr>
          <a:xfrm>
            <a:off x="296227" y="219163"/>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50" b="0" i="0" u="none" strike="noStrike" kern="1200" cap="none" spc="-5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How do containers help in app modernization?</a:t>
            </a:r>
          </a:p>
        </p:txBody>
      </p:sp>
      <p:sp>
        <p:nvSpPr>
          <p:cNvPr id="2" name="Rectangle 1">
            <a:extLst>
              <a:ext uri="{FF2B5EF4-FFF2-40B4-BE49-F238E27FC236}">
                <a16:creationId xmlns:a16="http://schemas.microsoft.com/office/drawing/2014/main" id="{2414EC44-F32C-484B-B516-7173E7A5B6E5}"/>
              </a:ext>
            </a:extLst>
          </p:cNvPr>
          <p:cNvSpPr/>
          <p:nvPr/>
        </p:nvSpPr>
        <p:spPr>
          <a:xfrm>
            <a:off x="265096" y="877402"/>
            <a:ext cx="11487312" cy="523220"/>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Containers are </a:t>
            </a: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stand-alone</a:t>
            </a:r>
            <a:r>
              <a:rPr kumimoji="0" lang="en-US" sz="28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smaller </a:t>
            </a: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silos of app instances</a:t>
            </a:r>
            <a:r>
              <a:rPr kumimoji="0" lang="en-US" sz="28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running </a:t>
            </a: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at scale</a:t>
            </a:r>
            <a:endParaRPr kumimoji="0" lang="en-US" sz="2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E1DE750E-8A9A-41BF-A747-D6F5A5AF3E01}"/>
              </a:ext>
            </a:extLst>
          </p:cNvPr>
          <p:cNvGrpSpPr/>
          <p:nvPr/>
        </p:nvGrpSpPr>
        <p:grpSpPr>
          <a:xfrm>
            <a:off x="7133424" y="1996478"/>
            <a:ext cx="1299573" cy="1299573"/>
            <a:chOff x="4893198" y="1767803"/>
            <a:chExt cx="1299573" cy="1299573"/>
          </a:xfrm>
        </p:grpSpPr>
        <p:sp>
          <p:nvSpPr>
            <p:cNvPr id="86" name="Oval 85">
              <a:extLst>
                <a:ext uri="{FF2B5EF4-FFF2-40B4-BE49-F238E27FC236}">
                  <a16:creationId xmlns:a16="http://schemas.microsoft.com/office/drawing/2014/main" id="{E1DFFA2F-0C80-4D68-95D1-25E54453E38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7" name="Rectangle: Rounded Corners 73">
              <a:extLst>
                <a:ext uri="{FF2B5EF4-FFF2-40B4-BE49-F238E27FC236}">
                  <a16:creationId xmlns:a16="http://schemas.microsoft.com/office/drawing/2014/main" id="{A2647510-E455-4F1D-898E-0F4F8FE2E9EE}"/>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88" name="TextBox 87">
              <a:extLst>
                <a:ext uri="{FF2B5EF4-FFF2-40B4-BE49-F238E27FC236}">
                  <a16:creationId xmlns:a16="http://schemas.microsoft.com/office/drawing/2014/main" id="{4038C444-4A2D-41AF-A0E9-195B150A288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Shape 593">
            <a:extLst>
              <a:ext uri="{FF2B5EF4-FFF2-40B4-BE49-F238E27FC236}">
                <a16:creationId xmlns:a16="http://schemas.microsoft.com/office/drawing/2014/main" id="{2D311A3D-B826-4C63-A5AF-9D12BAE8A4DF}"/>
              </a:ext>
            </a:extLst>
          </p:cNvPr>
          <p:cNvSpPr txBox="1"/>
          <p:nvPr/>
        </p:nvSpPr>
        <p:spPr>
          <a:xfrm>
            <a:off x="1976090" y="4835851"/>
            <a:ext cx="1969457" cy="85491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Existing</a:t>
            </a: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/New Applications</a:t>
            </a: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(=rehome)</a:t>
            </a:r>
            <a:endPar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br>
              <a:rPr kumimoji="0" lang="en" sz="1598" b="0" i="0" u="none" strike="noStrike" kern="1200" cap="none" spc="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 sz="1598" b="0" i="0" u="none" strike="noStrike" kern="1200" cap="none" spc="-3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90" name="Shape 592">
            <a:extLst>
              <a:ext uri="{FF2B5EF4-FFF2-40B4-BE49-F238E27FC236}">
                <a16:creationId xmlns:a16="http://schemas.microsoft.com/office/drawing/2014/main" id="{6B063A29-014F-423A-9DA0-45C208DCC1BE}"/>
              </a:ext>
            </a:extLst>
          </p:cNvPr>
          <p:cNvSpPr txBox="1"/>
          <p:nvPr/>
        </p:nvSpPr>
        <p:spPr>
          <a:xfrm>
            <a:off x="6162112" y="4769469"/>
            <a:ext cx="2179814" cy="1154042"/>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Lift and shift to containers</a:t>
            </a: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 rehost, refactor)</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2A881725-C88C-4F1F-9DC0-0851FAE9A312}"/>
              </a:ext>
            </a:extLst>
          </p:cNvPr>
          <p:cNvSpPr/>
          <p:nvPr/>
        </p:nvSpPr>
        <p:spPr>
          <a:xfrm>
            <a:off x="2308716" y="2179640"/>
            <a:ext cx="1214525" cy="2439649"/>
          </a:xfrm>
          <a:prstGeom prst="rect">
            <a:avLst/>
          </a:prstGeom>
          <a:noFill/>
          <a:ln w="127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927C88F1-B6A9-453A-B557-E618DAA7644A}"/>
              </a:ext>
            </a:extLst>
          </p:cNvPr>
          <p:cNvSpPr txBox="1"/>
          <p:nvPr/>
        </p:nvSpPr>
        <p:spPr>
          <a:xfrm>
            <a:off x="2471401" y="2604123"/>
            <a:ext cx="861436" cy="399469"/>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App</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FBB847C6-C4A8-41E6-AAC7-198E249514D3}"/>
              </a:ext>
            </a:extLst>
          </p:cNvPr>
          <p:cNvSpPr txBox="1"/>
          <p:nvPr/>
        </p:nvSpPr>
        <p:spPr>
          <a:xfrm>
            <a:off x="2471401" y="3217046"/>
            <a:ext cx="861436" cy="399469"/>
          </a:xfrm>
          <a:prstGeom prst="rect">
            <a:avLst/>
          </a:prstGeom>
          <a:solidFill>
            <a:srgbClr val="C0000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57" name="TextBox 56">
            <a:extLst>
              <a:ext uri="{FF2B5EF4-FFF2-40B4-BE49-F238E27FC236}">
                <a16:creationId xmlns:a16="http://schemas.microsoft.com/office/drawing/2014/main" id="{B61217DD-5593-4DB2-A953-AFB4E6778443}"/>
              </a:ext>
            </a:extLst>
          </p:cNvPr>
          <p:cNvSpPr txBox="1"/>
          <p:nvPr/>
        </p:nvSpPr>
        <p:spPr>
          <a:xfrm>
            <a:off x="2471401" y="3832224"/>
            <a:ext cx="861436" cy="690318"/>
          </a:xfrm>
          <a:prstGeom prst="rect">
            <a:avLst/>
          </a:prstGeom>
          <a:solidFill>
            <a:srgbClr val="00206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Guest VM Operating</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r>
              <a:rPr kumimoji="0" lang="en-US" sz="1050" b="1" i="0" u="none" strike="noStrike" kern="1200" cap="none" spc="0" normalizeH="0" baseline="0" noProof="0" dirty="0">
                <a:ln>
                  <a:noFill/>
                </a:ln>
                <a:solidFill>
                  <a:srgbClr val="000000"/>
                </a:solidFill>
                <a:effectLst/>
                <a:uLnTx/>
                <a:uFillTx/>
                <a:latin typeface="Segoe UI"/>
                <a:ea typeface="+mn-ea"/>
                <a:cs typeface="+mn-cs"/>
              </a:rPr>
              <a:t>System</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3454AADE-2E7D-4125-A62B-52283D07D8AF}"/>
              </a:ext>
            </a:extLst>
          </p:cNvPr>
          <p:cNvGrpSpPr/>
          <p:nvPr/>
        </p:nvGrpSpPr>
        <p:grpSpPr>
          <a:xfrm>
            <a:off x="5828744" y="1985761"/>
            <a:ext cx="1299573" cy="1299573"/>
            <a:chOff x="4893198" y="1767803"/>
            <a:chExt cx="1299573" cy="1299573"/>
          </a:xfrm>
        </p:grpSpPr>
        <p:sp>
          <p:nvSpPr>
            <p:cNvPr id="59" name="Oval 58">
              <a:extLst>
                <a:ext uri="{FF2B5EF4-FFF2-40B4-BE49-F238E27FC236}">
                  <a16:creationId xmlns:a16="http://schemas.microsoft.com/office/drawing/2014/main" id="{396561B1-0A39-4365-A7AE-8B8A467C7462}"/>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0" name="Rectangle: Rounded Corners 73">
              <a:extLst>
                <a:ext uri="{FF2B5EF4-FFF2-40B4-BE49-F238E27FC236}">
                  <a16:creationId xmlns:a16="http://schemas.microsoft.com/office/drawing/2014/main" id="{61D8650D-99BB-415F-A584-188EABBABB02}"/>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61" name="TextBox 60">
              <a:extLst>
                <a:ext uri="{FF2B5EF4-FFF2-40B4-BE49-F238E27FC236}">
                  <a16:creationId xmlns:a16="http://schemas.microsoft.com/office/drawing/2014/main" id="{40A53647-6FC9-4F5D-9981-A8531883D7C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EF3E0564-1F00-4FA5-8A70-7600C9BB360F}"/>
              </a:ext>
            </a:extLst>
          </p:cNvPr>
          <p:cNvGrpSpPr/>
          <p:nvPr/>
        </p:nvGrpSpPr>
        <p:grpSpPr>
          <a:xfrm>
            <a:off x="7133424" y="3365655"/>
            <a:ext cx="1299573" cy="1299573"/>
            <a:chOff x="4893198" y="1767803"/>
            <a:chExt cx="1299573" cy="1299573"/>
          </a:xfrm>
        </p:grpSpPr>
        <p:sp>
          <p:nvSpPr>
            <p:cNvPr id="63" name="Oval 62">
              <a:extLst>
                <a:ext uri="{FF2B5EF4-FFF2-40B4-BE49-F238E27FC236}">
                  <a16:creationId xmlns:a16="http://schemas.microsoft.com/office/drawing/2014/main" id="{6802723F-B2E7-4B22-B665-0E6378648293}"/>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4" name="Rectangle: Rounded Corners 73">
              <a:extLst>
                <a:ext uri="{FF2B5EF4-FFF2-40B4-BE49-F238E27FC236}">
                  <a16:creationId xmlns:a16="http://schemas.microsoft.com/office/drawing/2014/main" id="{2B559AB2-2B09-4C3B-B1CD-D1C1192A4678}"/>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65" name="TextBox 64">
              <a:extLst>
                <a:ext uri="{FF2B5EF4-FFF2-40B4-BE49-F238E27FC236}">
                  <a16:creationId xmlns:a16="http://schemas.microsoft.com/office/drawing/2014/main" id="{7C46FD6A-10C2-4F03-A896-7B90AB480DCA}"/>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3CF953C3-D964-4CE1-AB3E-92F407FF0640}"/>
              </a:ext>
            </a:extLst>
          </p:cNvPr>
          <p:cNvGrpSpPr/>
          <p:nvPr/>
        </p:nvGrpSpPr>
        <p:grpSpPr>
          <a:xfrm>
            <a:off x="5828737" y="3381131"/>
            <a:ext cx="1299573" cy="1299573"/>
            <a:chOff x="4893198" y="1767803"/>
            <a:chExt cx="1299573" cy="1299573"/>
          </a:xfrm>
        </p:grpSpPr>
        <p:sp>
          <p:nvSpPr>
            <p:cNvPr id="67" name="Oval 66">
              <a:extLst>
                <a:ext uri="{FF2B5EF4-FFF2-40B4-BE49-F238E27FC236}">
                  <a16:creationId xmlns:a16="http://schemas.microsoft.com/office/drawing/2014/main" id="{EF3EAAD5-DCA1-4C58-8A25-17E6950D9EF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8" name="Rectangle: Rounded Corners 73">
              <a:extLst>
                <a:ext uri="{FF2B5EF4-FFF2-40B4-BE49-F238E27FC236}">
                  <a16:creationId xmlns:a16="http://schemas.microsoft.com/office/drawing/2014/main" id="{F200D774-CFEE-4B5D-9A75-CC901BD744E6}"/>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70" name="TextBox 69">
              <a:extLst>
                <a:ext uri="{FF2B5EF4-FFF2-40B4-BE49-F238E27FC236}">
                  <a16:creationId xmlns:a16="http://schemas.microsoft.com/office/drawing/2014/main" id="{D64EED2E-23D9-43A2-A6D5-13F39F7FFB8E}"/>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6" name="Picture 6" descr="Image result for docker logo png">
            <a:extLst>
              <a:ext uri="{FF2B5EF4-FFF2-40B4-BE49-F238E27FC236}">
                <a16:creationId xmlns:a16="http://schemas.microsoft.com/office/drawing/2014/main" id="{C7DCAF86-4143-44D5-9674-D423C977373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5913038" y="282179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Image result for docker logo png">
            <a:extLst>
              <a:ext uri="{FF2B5EF4-FFF2-40B4-BE49-F238E27FC236}">
                <a16:creationId xmlns:a16="http://schemas.microsoft.com/office/drawing/2014/main" id="{B9A3B527-C8EF-48E5-BAEC-55A224C137F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7194514" y="2833952"/>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Image result for docker logo png">
            <a:extLst>
              <a:ext uri="{FF2B5EF4-FFF2-40B4-BE49-F238E27FC236}">
                <a16:creationId xmlns:a16="http://schemas.microsoft.com/office/drawing/2014/main" id="{309DEF51-8AC4-4A8E-A131-27823FD88E0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5884586" y="4200878"/>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Image result for docker logo png">
            <a:extLst>
              <a:ext uri="{FF2B5EF4-FFF2-40B4-BE49-F238E27FC236}">
                <a16:creationId xmlns:a16="http://schemas.microsoft.com/office/drawing/2014/main" id="{280EB58E-67E8-4F1D-99A7-C914734DB0D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7165376" y="4214207"/>
            <a:ext cx="555052"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1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a16="http://schemas.microsoft.com/office/drawing/2014/main"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E264F34-066B-48CE-B6B3-4F4FD55A4061}"/>
              </a:ext>
            </a:extLst>
          </p:cNvPr>
          <p:cNvCxnSpPr>
            <a:cxnSpLocks/>
          </p:cNvCxnSpPr>
          <p:nvPr/>
        </p:nvCxnSpPr>
        <p:spPr>
          <a:xfrm>
            <a:off x="1974932" y="3345342"/>
            <a:ext cx="6568048" cy="0"/>
          </a:xfrm>
          <a:prstGeom prst="straightConnector1">
            <a:avLst/>
          </a:prstGeom>
          <a:ln w="28575" cap="rnd">
            <a:solidFill>
              <a:srgbClr val="0478D7"/>
            </a:solidFill>
            <a:prstDash val="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2" name="Title 16">
            <a:extLst>
              <a:ext uri="{FF2B5EF4-FFF2-40B4-BE49-F238E27FC236}">
                <a16:creationId xmlns:a16="http://schemas.microsoft.com/office/drawing/2014/main" id="{25BDE386-8551-407F-9D11-05D3620181B4}"/>
              </a:ext>
            </a:extLst>
          </p:cNvPr>
          <p:cNvSpPr txBox="1">
            <a:spLocks/>
          </p:cNvSpPr>
          <p:nvPr/>
        </p:nvSpPr>
        <p:spPr>
          <a:xfrm>
            <a:off x="265096" y="219163"/>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750" b="0" i="0" u="none" strike="noStrike" kern="1200" cap="none" spc="-5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How do containers help in app modernization?</a:t>
            </a:r>
          </a:p>
        </p:txBody>
      </p:sp>
      <p:sp>
        <p:nvSpPr>
          <p:cNvPr id="2" name="Rectangle 1">
            <a:extLst>
              <a:ext uri="{FF2B5EF4-FFF2-40B4-BE49-F238E27FC236}">
                <a16:creationId xmlns:a16="http://schemas.microsoft.com/office/drawing/2014/main" id="{2414EC44-F32C-484B-B516-7173E7A5B6E5}"/>
              </a:ext>
            </a:extLst>
          </p:cNvPr>
          <p:cNvSpPr/>
          <p:nvPr/>
        </p:nvSpPr>
        <p:spPr>
          <a:xfrm>
            <a:off x="265096" y="877402"/>
            <a:ext cx="11481669" cy="523220"/>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Containers are </a:t>
            </a: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not the end-state</a:t>
            </a:r>
            <a:r>
              <a:rPr kumimoji="0" lang="en-US" sz="28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but an in-between </a:t>
            </a: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path to Microservices</a:t>
            </a:r>
            <a:endParaRPr kumimoji="0" lang="en-US" sz="2800" b="1"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grpSp>
        <p:nvGrpSpPr>
          <p:cNvPr id="8" name="Group 7">
            <a:extLst>
              <a:ext uri="{FF2B5EF4-FFF2-40B4-BE49-F238E27FC236}">
                <a16:creationId xmlns:a16="http://schemas.microsoft.com/office/drawing/2014/main" id="{E1DE750E-8A9A-41BF-A747-D6F5A5AF3E01}"/>
              </a:ext>
            </a:extLst>
          </p:cNvPr>
          <p:cNvGrpSpPr/>
          <p:nvPr/>
        </p:nvGrpSpPr>
        <p:grpSpPr>
          <a:xfrm>
            <a:off x="5422430" y="1990868"/>
            <a:ext cx="1299573" cy="1299573"/>
            <a:chOff x="4893198" y="1767803"/>
            <a:chExt cx="1299573" cy="1299573"/>
          </a:xfrm>
        </p:grpSpPr>
        <p:sp>
          <p:nvSpPr>
            <p:cNvPr id="86" name="Oval 85">
              <a:extLst>
                <a:ext uri="{FF2B5EF4-FFF2-40B4-BE49-F238E27FC236}">
                  <a16:creationId xmlns:a16="http://schemas.microsoft.com/office/drawing/2014/main" id="{E1DFFA2F-0C80-4D68-95D1-25E54453E38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87" name="Rectangle: Rounded Corners 73">
              <a:extLst>
                <a:ext uri="{FF2B5EF4-FFF2-40B4-BE49-F238E27FC236}">
                  <a16:creationId xmlns:a16="http://schemas.microsoft.com/office/drawing/2014/main" id="{A2647510-E455-4F1D-898E-0F4F8FE2E9EE}"/>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88" name="TextBox 87">
              <a:extLst>
                <a:ext uri="{FF2B5EF4-FFF2-40B4-BE49-F238E27FC236}">
                  <a16:creationId xmlns:a16="http://schemas.microsoft.com/office/drawing/2014/main" id="{4038C444-4A2D-41AF-A0E9-195B150A288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Shape 593">
            <a:extLst>
              <a:ext uri="{FF2B5EF4-FFF2-40B4-BE49-F238E27FC236}">
                <a16:creationId xmlns:a16="http://schemas.microsoft.com/office/drawing/2014/main" id="{2D311A3D-B826-4C63-A5AF-9D12BAE8A4DF}"/>
              </a:ext>
            </a:extLst>
          </p:cNvPr>
          <p:cNvSpPr txBox="1"/>
          <p:nvPr/>
        </p:nvSpPr>
        <p:spPr>
          <a:xfrm>
            <a:off x="265096" y="4830241"/>
            <a:ext cx="1969457" cy="85491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Existing</a:t>
            </a: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/New Applications</a:t>
            </a: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(=rehome)</a:t>
            </a:r>
            <a:endPar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br>
              <a:rPr kumimoji="0" lang="en" sz="1598" b="0" i="0" u="none" strike="noStrike" kern="1200" cap="none" spc="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rPr>
            </a:br>
            <a:endParaRPr kumimoji="0" lang="en" sz="1598" b="0" i="0" u="none" strike="noStrike" kern="1200" cap="none" spc="-3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p:txBody>
      </p:sp>
      <p:sp>
        <p:nvSpPr>
          <p:cNvPr id="90" name="Shape 592">
            <a:extLst>
              <a:ext uri="{FF2B5EF4-FFF2-40B4-BE49-F238E27FC236}">
                <a16:creationId xmlns:a16="http://schemas.microsoft.com/office/drawing/2014/main" id="{6B063A29-014F-423A-9DA0-45C208DCC1BE}"/>
              </a:ext>
            </a:extLst>
          </p:cNvPr>
          <p:cNvSpPr txBox="1"/>
          <p:nvPr/>
        </p:nvSpPr>
        <p:spPr>
          <a:xfrm>
            <a:off x="4451118" y="4763859"/>
            <a:ext cx="2179814" cy="1154042"/>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Lift and shift to containers</a:t>
            </a: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b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 rehost, refactor)</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Shape 594">
            <a:extLst>
              <a:ext uri="{FF2B5EF4-FFF2-40B4-BE49-F238E27FC236}">
                <a16:creationId xmlns:a16="http://schemas.microsoft.com/office/drawing/2014/main" id="{BF291578-E9EE-43A5-BFD7-918F8C18B695}"/>
              </a:ext>
            </a:extLst>
          </p:cNvPr>
          <p:cNvSpPr txBox="1"/>
          <p:nvPr/>
        </p:nvSpPr>
        <p:spPr>
          <a:xfrm>
            <a:off x="8368039" y="4818468"/>
            <a:ext cx="1846607" cy="988056"/>
          </a:xfrm>
          <a:prstGeom prst="rect">
            <a:avLst/>
          </a:prstGeom>
          <a:noFill/>
          <a:ln>
            <a:noFill/>
          </a:ln>
        </p:spPr>
        <p:txBody>
          <a:bodyPr lIns="91366" tIns="91366" rIns="91366" bIns="91366" anchor="t" anchorCtr="0">
            <a:noAutofit/>
          </a:bodyPr>
          <a:lstStyle/>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Microservices</a:t>
            </a:r>
            <a:b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 </a:t>
            </a:r>
            <a:b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b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br>
            <a:r>
              <a:rPr kumimoji="0" lang="en"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a:t>
            </a:r>
            <a:r>
              <a:rPr kumimoji="0" lang="en-US" sz="1598" b="1"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Quattrocento Sans"/>
              </a:rPr>
              <a:t>rearchitect)</a:t>
            </a: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 sz="1598" b="1" i="0" u="none" strike="noStrike" kern="1200" cap="none" spc="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p>
            <a:pPr marL="0" marR="0" lvl="0" indent="0" algn="ctr" defTabSz="932026" rtl="0" eaLnBrk="1" fontAlgn="auto" latinLnBrk="0" hangingPunct="1">
              <a:lnSpc>
                <a:spcPct val="100000"/>
              </a:lnSpc>
              <a:spcBef>
                <a:spcPts val="0"/>
              </a:spcBef>
              <a:spcAft>
                <a:spcPts val="0"/>
              </a:spcAft>
              <a:buClr>
                <a:srgbClr val="BAD80A"/>
              </a:buClr>
              <a:buSzPct val="25000"/>
              <a:buFontTx/>
              <a:buNone/>
              <a:tabLst/>
              <a:defRPr/>
            </a:pPr>
            <a:endParaRPr kumimoji="0" lang="en-US" sz="15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7BB25FAA-29C3-4481-9AC3-58861F20778A}"/>
              </a:ext>
            </a:extLst>
          </p:cNvPr>
          <p:cNvGrpSpPr/>
          <p:nvPr/>
        </p:nvGrpSpPr>
        <p:grpSpPr>
          <a:xfrm>
            <a:off x="8783300" y="3096466"/>
            <a:ext cx="1168252" cy="606484"/>
            <a:chOff x="8132598" y="2169417"/>
            <a:chExt cx="1168252" cy="606484"/>
          </a:xfrm>
        </p:grpSpPr>
        <p:grpSp>
          <p:nvGrpSpPr>
            <p:cNvPr id="81" name="Group 80">
              <a:extLst>
                <a:ext uri="{FF2B5EF4-FFF2-40B4-BE49-F238E27FC236}">
                  <a16:creationId xmlns:a16="http://schemas.microsoft.com/office/drawing/2014/main" id="{FB22CC92-8ED8-49B2-9870-5677204F824B}"/>
                </a:ext>
              </a:extLst>
            </p:cNvPr>
            <p:cNvGrpSpPr/>
            <p:nvPr/>
          </p:nvGrpSpPr>
          <p:grpSpPr>
            <a:xfrm>
              <a:off x="8563647" y="2459239"/>
              <a:ext cx="508043" cy="316662"/>
              <a:chOff x="10333333" y="1842485"/>
              <a:chExt cx="518230" cy="323012"/>
            </a:xfrm>
            <a:solidFill>
              <a:schemeClr val="bg1"/>
            </a:solidFill>
          </p:grpSpPr>
          <p:sp>
            <p:nvSpPr>
              <p:cNvPr id="83" name="Freeform 5">
                <a:extLst>
                  <a:ext uri="{FF2B5EF4-FFF2-40B4-BE49-F238E27FC236}">
                    <a16:creationId xmlns:a16="http://schemas.microsoft.com/office/drawing/2014/main" id="{4FEA35DB-9D97-4D89-81D9-27BE48FD648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5">
                <a:extLst>
                  <a:ext uri="{FF2B5EF4-FFF2-40B4-BE49-F238E27FC236}">
                    <a16:creationId xmlns:a16="http://schemas.microsoft.com/office/drawing/2014/main" id="{6A3F856F-6AEA-4861-B288-F2B7CEEB8D1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D1B3436C-9C6A-4F89-9503-335152BE7A43}"/>
                </a:ext>
              </a:extLst>
            </p:cNvPr>
            <p:cNvGrpSpPr/>
            <p:nvPr/>
          </p:nvGrpSpPr>
          <p:grpSpPr>
            <a:xfrm>
              <a:off x="8388406" y="2169417"/>
              <a:ext cx="508043" cy="316662"/>
              <a:chOff x="10333333" y="1842485"/>
              <a:chExt cx="518230" cy="323012"/>
            </a:xfrm>
            <a:solidFill>
              <a:schemeClr val="bg1"/>
            </a:solidFill>
          </p:grpSpPr>
          <p:sp>
            <p:nvSpPr>
              <p:cNvPr id="79" name="Freeform 5">
                <a:extLst>
                  <a:ext uri="{FF2B5EF4-FFF2-40B4-BE49-F238E27FC236}">
                    <a16:creationId xmlns:a16="http://schemas.microsoft.com/office/drawing/2014/main" id="{4D8446BE-0B1F-4000-84FE-2F4A823F2C7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5">
                <a:extLst>
                  <a:ext uri="{FF2B5EF4-FFF2-40B4-BE49-F238E27FC236}">
                    <a16:creationId xmlns:a16="http://schemas.microsoft.com/office/drawing/2014/main" id="{15B66E99-9884-491E-A63A-A23B208C8DE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3D7B6FD-35FB-4D85-BF08-27B8CDD691F6}"/>
                </a:ext>
              </a:extLst>
            </p:cNvPr>
            <p:cNvGrpSpPr/>
            <p:nvPr/>
          </p:nvGrpSpPr>
          <p:grpSpPr>
            <a:xfrm>
              <a:off x="8132598" y="2406503"/>
              <a:ext cx="508043" cy="316662"/>
              <a:chOff x="10333333" y="1842485"/>
              <a:chExt cx="518230" cy="323012"/>
            </a:xfrm>
            <a:solidFill>
              <a:schemeClr val="bg1"/>
            </a:solidFill>
          </p:grpSpPr>
          <p:sp>
            <p:nvSpPr>
              <p:cNvPr id="75" name="Freeform 5">
                <a:extLst>
                  <a:ext uri="{FF2B5EF4-FFF2-40B4-BE49-F238E27FC236}">
                    <a16:creationId xmlns:a16="http://schemas.microsoft.com/office/drawing/2014/main" id="{4B357B96-9F6E-46FB-86A5-D2FF5C8479E7}"/>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203">
                <a:extLst>
                  <a:ext uri="{FF2B5EF4-FFF2-40B4-BE49-F238E27FC236}">
                    <a16:creationId xmlns:a16="http://schemas.microsoft.com/office/drawing/2014/main" id="{E65D3082-6CB3-4672-A5B1-93342BDDBBAE}"/>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159EF96A-77D0-43B2-97BF-8060D1835C06}"/>
                </a:ext>
              </a:extLst>
            </p:cNvPr>
            <p:cNvGrpSpPr/>
            <p:nvPr/>
          </p:nvGrpSpPr>
          <p:grpSpPr>
            <a:xfrm>
              <a:off x="8792807" y="2209857"/>
              <a:ext cx="508043" cy="316662"/>
              <a:chOff x="10333333" y="1842485"/>
              <a:chExt cx="518230" cy="323012"/>
            </a:xfrm>
            <a:solidFill>
              <a:schemeClr val="bg1"/>
            </a:solidFill>
          </p:grpSpPr>
          <p:sp>
            <p:nvSpPr>
              <p:cNvPr id="71" name="Freeform 5">
                <a:extLst>
                  <a:ext uri="{FF2B5EF4-FFF2-40B4-BE49-F238E27FC236}">
                    <a16:creationId xmlns:a16="http://schemas.microsoft.com/office/drawing/2014/main" id="{60C9F7CD-7788-4331-A262-7F57D2CC9E3F}"/>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
                <a:extLst>
                  <a:ext uri="{FF2B5EF4-FFF2-40B4-BE49-F238E27FC236}">
                    <a16:creationId xmlns:a16="http://schemas.microsoft.com/office/drawing/2014/main" id="{995D19BF-F2E4-43D9-98C3-2D2F9075681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96" name="Freeform 104">
              <a:extLst>
                <a:ext uri="{FF2B5EF4-FFF2-40B4-BE49-F238E27FC236}">
                  <a16:creationId xmlns:a16="http://schemas.microsoft.com/office/drawing/2014/main" id="{86329840-7DA7-49D0-B9DC-CC01232C3DB6}"/>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04">
              <a:extLst>
                <a:ext uri="{FF2B5EF4-FFF2-40B4-BE49-F238E27FC236}">
                  <a16:creationId xmlns:a16="http://schemas.microsoft.com/office/drawing/2014/main" id="{24E21DB7-2502-43A8-95D9-F2D73AAB867C}"/>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04">
              <a:extLst>
                <a:ext uri="{FF2B5EF4-FFF2-40B4-BE49-F238E27FC236}">
                  <a16:creationId xmlns:a16="http://schemas.microsoft.com/office/drawing/2014/main" id="{9386690F-1534-4CBD-ADB8-2B87618A1AF8}"/>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04">
              <a:extLst>
                <a:ext uri="{FF2B5EF4-FFF2-40B4-BE49-F238E27FC236}">
                  <a16:creationId xmlns:a16="http://schemas.microsoft.com/office/drawing/2014/main" id="{DB8EC1C6-4139-40E5-BB4C-9D7CEE83CF17}"/>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4" name="Rectangle 53">
            <a:extLst>
              <a:ext uri="{FF2B5EF4-FFF2-40B4-BE49-F238E27FC236}">
                <a16:creationId xmlns:a16="http://schemas.microsoft.com/office/drawing/2014/main" id="{2A881725-C88C-4F1F-9DC0-0851FAE9A312}"/>
              </a:ext>
            </a:extLst>
          </p:cNvPr>
          <p:cNvSpPr/>
          <p:nvPr/>
        </p:nvSpPr>
        <p:spPr>
          <a:xfrm>
            <a:off x="597722" y="2174030"/>
            <a:ext cx="1214525" cy="2439649"/>
          </a:xfrm>
          <a:prstGeom prst="rect">
            <a:avLst/>
          </a:prstGeom>
          <a:noFill/>
          <a:ln w="12700">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927C88F1-B6A9-453A-B557-E618DAA7644A}"/>
              </a:ext>
            </a:extLst>
          </p:cNvPr>
          <p:cNvSpPr txBox="1"/>
          <p:nvPr/>
        </p:nvSpPr>
        <p:spPr>
          <a:xfrm>
            <a:off x="760407" y="2598513"/>
            <a:ext cx="861436" cy="399469"/>
          </a:xfrm>
          <a:prstGeom prst="rect">
            <a:avLst/>
          </a:prstGeom>
          <a:solidFill>
            <a:schemeClr val="accent1">
              <a:lumMod val="20000"/>
              <a:lumOff val="80000"/>
              <a:alpha val="25000"/>
            </a:scheme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App</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FBB847C6-C4A8-41E6-AAC7-198E249514D3}"/>
              </a:ext>
            </a:extLst>
          </p:cNvPr>
          <p:cNvSpPr txBox="1"/>
          <p:nvPr/>
        </p:nvSpPr>
        <p:spPr>
          <a:xfrm>
            <a:off x="760407" y="3211436"/>
            <a:ext cx="861436" cy="399469"/>
          </a:xfrm>
          <a:prstGeom prst="rect">
            <a:avLst/>
          </a:prstGeom>
          <a:solidFill>
            <a:srgbClr val="C0000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Binaries &amp; Libraries</a:t>
            </a:r>
          </a:p>
        </p:txBody>
      </p:sp>
      <p:sp>
        <p:nvSpPr>
          <p:cNvPr id="57" name="TextBox 56">
            <a:extLst>
              <a:ext uri="{FF2B5EF4-FFF2-40B4-BE49-F238E27FC236}">
                <a16:creationId xmlns:a16="http://schemas.microsoft.com/office/drawing/2014/main" id="{B61217DD-5593-4DB2-A953-AFB4E6778443}"/>
              </a:ext>
            </a:extLst>
          </p:cNvPr>
          <p:cNvSpPr txBox="1"/>
          <p:nvPr/>
        </p:nvSpPr>
        <p:spPr>
          <a:xfrm>
            <a:off x="760407" y="3826614"/>
            <a:ext cx="861436" cy="690318"/>
          </a:xfrm>
          <a:prstGeom prst="rect">
            <a:avLst/>
          </a:prstGeom>
          <a:solidFill>
            <a:srgbClr val="002060">
              <a:alpha val="25000"/>
            </a:srgbClr>
          </a:solidFill>
          <a:ln w="19050">
            <a:solidFill>
              <a:srgbClr val="0078D4"/>
            </a:solidFill>
          </a:ln>
        </p:spPr>
        <p:txBody>
          <a:bodyPr wrap="square" lIns="0" tIns="53785" rIns="0" bIns="53785"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a:ea typeface="+mn-ea"/>
                <a:cs typeface="+mn-cs"/>
              </a:rPr>
              <a:t>Guest VM Operating</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r>
              <a:rPr kumimoji="0" lang="en-US" sz="1050" b="1" i="0" u="none" strike="noStrike" kern="1200" cap="none" spc="0" normalizeH="0" baseline="0" noProof="0" dirty="0">
                <a:ln>
                  <a:noFill/>
                </a:ln>
                <a:solidFill>
                  <a:srgbClr val="000000"/>
                </a:solidFill>
                <a:effectLst/>
                <a:uLnTx/>
                <a:uFillTx/>
                <a:latin typeface="Segoe UI"/>
                <a:ea typeface="+mn-ea"/>
                <a:cs typeface="+mn-cs"/>
              </a:rPr>
              <a:t>System</a:t>
            </a:r>
            <a:br>
              <a:rPr kumimoji="0" lang="en-US" sz="1050" b="1" i="0" u="none" strike="noStrike" kern="1200" cap="none" spc="0" normalizeH="0" baseline="0" noProof="0" dirty="0">
                <a:ln>
                  <a:noFill/>
                </a:ln>
                <a:solidFill>
                  <a:srgbClr val="000000"/>
                </a:solidFill>
                <a:effectLst/>
                <a:uLnTx/>
                <a:uFillTx/>
                <a:latin typeface="Segoe UI"/>
                <a:ea typeface="+mn-ea"/>
                <a:cs typeface="+mn-cs"/>
              </a:rPr>
            </a:br>
            <a:endParaRPr kumimoji="0" lang="en-US" sz="1050" b="1"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3454AADE-2E7D-4125-A62B-52283D07D8AF}"/>
              </a:ext>
            </a:extLst>
          </p:cNvPr>
          <p:cNvGrpSpPr/>
          <p:nvPr/>
        </p:nvGrpSpPr>
        <p:grpSpPr>
          <a:xfrm>
            <a:off x="4117750" y="1980151"/>
            <a:ext cx="1299573" cy="1299573"/>
            <a:chOff x="4893198" y="1767803"/>
            <a:chExt cx="1299573" cy="1299573"/>
          </a:xfrm>
        </p:grpSpPr>
        <p:sp>
          <p:nvSpPr>
            <p:cNvPr id="59" name="Oval 58">
              <a:extLst>
                <a:ext uri="{FF2B5EF4-FFF2-40B4-BE49-F238E27FC236}">
                  <a16:creationId xmlns:a16="http://schemas.microsoft.com/office/drawing/2014/main" id="{396561B1-0A39-4365-A7AE-8B8A467C7462}"/>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0" name="Rectangle: Rounded Corners 73">
              <a:extLst>
                <a:ext uri="{FF2B5EF4-FFF2-40B4-BE49-F238E27FC236}">
                  <a16:creationId xmlns:a16="http://schemas.microsoft.com/office/drawing/2014/main" id="{61D8650D-99BB-415F-A584-188EABBABB02}"/>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61" name="TextBox 60">
              <a:extLst>
                <a:ext uri="{FF2B5EF4-FFF2-40B4-BE49-F238E27FC236}">
                  <a16:creationId xmlns:a16="http://schemas.microsoft.com/office/drawing/2014/main" id="{40A53647-6FC9-4F5D-9981-A8531883D7C8}"/>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EF3E0564-1F00-4FA5-8A70-7600C9BB360F}"/>
              </a:ext>
            </a:extLst>
          </p:cNvPr>
          <p:cNvGrpSpPr/>
          <p:nvPr/>
        </p:nvGrpSpPr>
        <p:grpSpPr>
          <a:xfrm>
            <a:off x="5422430" y="3360045"/>
            <a:ext cx="1299573" cy="1299573"/>
            <a:chOff x="4893198" y="1767803"/>
            <a:chExt cx="1299573" cy="1299573"/>
          </a:xfrm>
        </p:grpSpPr>
        <p:sp>
          <p:nvSpPr>
            <p:cNvPr id="63" name="Oval 62">
              <a:extLst>
                <a:ext uri="{FF2B5EF4-FFF2-40B4-BE49-F238E27FC236}">
                  <a16:creationId xmlns:a16="http://schemas.microsoft.com/office/drawing/2014/main" id="{6802723F-B2E7-4B22-B665-0E6378648293}"/>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4" name="Rectangle: Rounded Corners 73">
              <a:extLst>
                <a:ext uri="{FF2B5EF4-FFF2-40B4-BE49-F238E27FC236}">
                  <a16:creationId xmlns:a16="http://schemas.microsoft.com/office/drawing/2014/main" id="{2B559AB2-2B09-4C3B-B1CD-D1C1192A4678}"/>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65" name="TextBox 64">
              <a:extLst>
                <a:ext uri="{FF2B5EF4-FFF2-40B4-BE49-F238E27FC236}">
                  <a16:creationId xmlns:a16="http://schemas.microsoft.com/office/drawing/2014/main" id="{7C46FD6A-10C2-4F03-A896-7B90AB480DCA}"/>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3CF953C3-D964-4CE1-AB3E-92F407FF0640}"/>
              </a:ext>
            </a:extLst>
          </p:cNvPr>
          <p:cNvGrpSpPr/>
          <p:nvPr/>
        </p:nvGrpSpPr>
        <p:grpSpPr>
          <a:xfrm>
            <a:off x="4117743" y="3375521"/>
            <a:ext cx="1299573" cy="1299573"/>
            <a:chOff x="4893198" y="1767803"/>
            <a:chExt cx="1299573" cy="1299573"/>
          </a:xfrm>
        </p:grpSpPr>
        <p:sp>
          <p:nvSpPr>
            <p:cNvPr id="67" name="Oval 66">
              <a:extLst>
                <a:ext uri="{FF2B5EF4-FFF2-40B4-BE49-F238E27FC236}">
                  <a16:creationId xmlns:a16="http://schemas.microsoft.com/office/drawing/2014/main" id="{EF3EAAD5-DCA1-4C58-8A25-17E6950D9EF1}"/>
                </a:ext>
              </a:extLst>
            </p:cNvPr>
            <p:cNvSpPr/>
            <p:nvPr/>
          </p:nvSpPr>
          <p:spPr bwMode="auto">
            <a:xfrm rot="16200000">
              <a:off x="4893198" y="1767803"/>
              <a:ext cx="1299573" cy="1299573"/>
            </a:xfrm>
            <a:prstGeom prst="ellipse">
              <a:avLst/>
            </a:prstGeom>
            <a:solidFill>
              <a:schemeClr val="bg1"/>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Light" charset="0"/>
                <a:ea typeface="+mn-ea"/>
                <a:cs typeface="+mn-cs"/>
              </a:endParaRPr>
            </a:p>
          </p:txBody>
        </p:sp>
        <p:sp>
          <p:nvSpPr>
            <p:cNvPr id="68" name="Rectangle: Rounded Corners 73">
              <a:extLst>
                <a:ext uri="{FF2B5EF4-FFF2-40B4-BE49-F238E27FC236}">
                  <a16:creationId xmlns:a16="http://schemas.microsoft.com/office/drawing/2014/main" id="{F200D774-CFEE-4B5D-9A75-CC901BD744E6}"/>
                </a:ext>
              </a:extLst>
            </p:cNvPr>
            <p:cNvSpPr/>
            <p:nvPr/>
          </p:nvSpPr>
          <p:spPr bwMode="auto">
            <a:xfrm>
              <a:off x="5015995" y="1944954"/>
              <a:ext cx="1033114" cy="973041"/>
            </a:xfrm>
            <a:prstGeom prst="roundRect">
              <a:avLst>
                <a:gd name="adj" fmla="val 3125"/>
              </a:avLst>
            </a:prstGeom>
            <a:noFill/>
            <a:ln w="190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Container</a:t>
              </a:r>
            </a:p>
          </p:txBody>
        </p:sp>
        <p:sp>
          <p:nvSpPr>
            <p:cNvPr id="70" name="TextBox 69">
              <a:extLst>
                <a:ext uri="{FF2B5EF4-FFF2-40B4-BE49-F238E27FC236}">
                  <a16:creationId xmlns:a16="http://schemas.microsoft.com/office/drawing/2014/main" id="{D64EED2E-23D9-43A2-A6D5-13F39F7FFB8E}"/>
                </a:ext>
              </a:extLst>
            </p:cNvPr>
            <p:cNvSpPr txBox="1"/>
            <p:nvPr/>
          </p:nvSpPr>
          <p:spPr>
            <a:xfrm>
              <a:off x="5101833" y="2462095"/>
              <a:ext cx="861436" cy="247120"/>
            </a:xfrm>
            <a:prstGeom prst="rect">
              <a:avLst/>
            </a:prstGeom>
            <a:solidFill>
              <a:schemeClr val="accent5">
                <a:lumMod val="10000"/>
                <a:lumOff val="90000"/>
                <a:alpha val="25000"/>
              </a:schemeClr>
            </a:solidFill>
            <a:ln w="19050">
              <a:solidFill>
                <a:srgbClr val="0078D4"/>
              </a:solidFill>
            </a:ln>
          </p:spPr>
          <p:txBody>
            <a:bodyPr wrap="square" lIns="0" tIns="53785" rIns="0" bIns="53785"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sz="1050" b="0" i="0" u="none" strike="noStrike" cap="none" spc="0" normalizeH="0" baseline="0">
                  <a:ln>
                    <a:noFill/>
                  </a:ln>
                  <a:solidFill>
                    <a:srgbClr val="505050"/>
                  </a:solidFill>
                  <a:effectLst/>
                  <a:uLnTx/>
                  <a:uFillTx/>
                  <a:latin typeface="Segoe UI"/>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App</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F4777068-4BAD-41EC-AD46-F1A31D9B7B4D}"/>
              </a:ext>
            </a:extLst>
          </p:cNvPr>
          <p:cNvGrpSpPr/>
          <p:nvPr/>
        </p:nvGrpSpPr>
        <p:grpSpPr>
          <a:xfrm>
            <a:off x="9197930" y="2482021"/>
            <a:ext cx="1168252" cy="606484"/>
            <a:chOff x="8132598" y="2169417"/>
            <a:chExt cx="1168252" cy="606484"/>
          </a:xfrm>
        </p:grpSpPr>
        <p:grpSp>
          <p:nvGrpSpPr>
            <p:cNvPr id="78" name="Group 77">
              <a:extLst>
                <a:ext uri="{FF2B5EF4-FFF2-40B4-BE49-F238E27FC236}">
                  <a16:creationId xmlns:a16="http://schemas.microsoft.com/office/drawing/2014/main" id="{16E4F8BF-85C9-4948-ADDA-390A28DB9C98}"/>
                </a:ext>
              </a:extLst>
            </p:cNvPr>
            <p:cNvGrpSpPr/>
            <p:nvPr/>
          </p:nvGrpSpPr>
          <p:grpSpPr>
            <a:xfrm>
              <a:off x="8563647" y="2459239"/>
              <a:ext cx="508043" cy="316662"/>
              <a:chOff x="10333333" y="1842485"/>
              <a:chExt cx="518230" cy="323012"/>
            </a:xfrm>
            <a:solidFill>
              <a:schemeClr val="bg1"/>
            </a:solidFill>
          </p:grpSpPr>
          <p:sp>
            <p:nvSpPr>
              <p:cNvPr id="110" name="Freeform 5">
                <a:extLst>
                  <a:ext uri="{FF2B5EF4-FFF2-40B4-BE49-F238E27FC236}">
                    <a16:creationId xmlns:a16="http://schemas.microsoft.com/office/drawing/2014/main" id="{4599ADAB-8FA5-459C-A557-84C33F80908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5">
                <a:extLst>
                  <a:ext uri="{FF2B5EF4-FFF2-40B4-BE49-F238E27FC236}">
                    <a16:creationId xmlns:a16="http://schemas.microsoft.com/office/drawing/2014/main" id="{EA6150B0-75BE-49A5-AF16-8FDDD1938FCE}"/>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6CFABAF-DE6E-4515-BFFB-C1AE7561C6EF}"/>
                </a:ext>
              </a:extLst>
            </p:cNvPr>
            <p:cNvGrpSpPr/>
            <p:nvPr/>
          </p:nvGrpSpPr>
          <p:grpSpPr>
            <a:xfrm>
              <a:off x="8388406" y="2169417"/>
              <a:ext cx="508043" cy="316662"/>
              <a:chOff x="10333333" y="1842485"/>
              <a:chExt cx="518230" cy="323012"/>
            </a:xfrm>
            <a:solidFill>
              <a:schemeClr val="bg1"/>
            </a:solidFill>
          </p:grpSpPr>
          <p:sp>
            <p:nvSpPr>
              <p:cNvPr id="108" name="Freeform 5">
                <a:extLst>
                  <a:ext uri="{FF2B5EF4-FFF2-40B4-BE49-F238E27FC236}">
                    <a16:creationId xmlns:a16="http://schemas.microsoft.com/office/drawing/2014/main" id="{3020EDB9-F84B-41C1-AF4B-07157A0ACD1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97C3CF26-8127-40D1-A5BE-5E0C5140ADCA}"/>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022CDEDA-599D-4DC1-B4F6-321CA694EE88}"/>
                </a:ext>
              </a:extLst>
            </p:cNvPr>
            <p:cNvGrpSpPr/>
            <p:nvPr/>
          </p:nvGrpSpPr>
          <p:grpSpPr>
            <a:xfrm>
              <a:off x="8132598" y="2406503"/>
              <a:ext cx="508043" cy="316662"/>
              <a:chOff x="10333333" y="1842485"/>
              <a:chExt cx="518230" cy="323012"/>
            </a:xfrm>
            <a:solidFill>
              <a:schemeClr val="bg1"/>
            </a:solidFill>
          </p:grpSpPr>
          <p:sp>
            <p:nvSpPr>
              <p:cNvPr id="106" name="Freeform 5">
                <a:extLst>
                  <a:ext uri="{FF2B5EF4-FFF2-40B4-BE49-F238E27FC236}">
                    <a16:creationId xmlns:a16="http://schemas.microsoft.com/office/drawing/2014/main" id="{429F03A0-87C5-411E-A1B7-99561857944C}"/>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203">
                <a:extLst>
                  <a:ext uri="{FF2B5EF4-FFF2-40B4-BE49-F238E27FC236}">
                    <a16:creationId xmlns:a16="http://schemas.microsoft.com/office/drawing/2014/main" id="{BA7FEC75-F4F2-4FE3-8A17-44BF246CE30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E7104089-800A-46F2-98DA-32EB3614ABB5}"/>
                </a:ext>
              </a:extLst>
            </p:cNvPr>
            <p:cNvGrpSpPr/>
            <p:nvPr/>
          </p:nvGrpSpPr>
          <p:grpSpPr>
            <a:xfrm>
              <a:off x="8792807" y="2209857"/>
              <a:ext cx="508043" cy="316662"/>
              <a:chOff x="10333333" y="1842485"/>
              <a:chExt cx="518230" cy="323012"/>
            </a:xfrm>
            <a:solidFill>
              <a:schemeClr val="bg1"/>
            </a:solidFill>
          </p:grpSpPr>
          <p:sp>
            <p:nvSpPr>
              <p:cNvPr id="104" name="Freeform 5">
                <a:extLst>
                  <a:ext uri="{FF2B5EF4-FFF2-40B4-BE49-F238E27FC236}">
                    <a16:creationId xmlns:a16="http://schemas.microsoft.com/office/drawing/2014/main" id="{70CED824-394F-40D2-A28D-5CBD77A17123}"/>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
                <a:extLst>
                  <a:ext uri="{FF2B5EF4-FFF2-40B4-BE49-F238E27FC236}">
                    <a16:creationId xmlns:a16="http://schemas.microsoft.com/office/drawing/2014/main" id="{28D4E73F-D1D1-4B03-B140-8BA57B6B725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Freeform 104">
              <a:extLst>
                <a:ext uri="{FF2B5EF4-FFF2-40B4-BE49-F238E27FC236}">
                  <a16:creationId xmlns:a16="http://schemas.microsoft.com/office/drawing/2014/main" id="{064C6590-1982-4D9E-9B83-7054D0445B0B}"/>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104">
              <a:extLst>
                <a:ext uri="{FF2B5EF4-FFF2-40B4-BE49-F238E27FC236}">
                  <a16:creationId xmlns:a16="http://schemas.microsoft.com/office/drawing/2014/main" id="{49DCCBB7-BA95-41B2-888E-25E4EA335FC4}"/>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104">
              <a:extLst>
                <a:ext uri="{FF2B5EF4-FFF2-40B4-BE49-F238E27FC236}">
                  <a16:creationId xmlns:a16="http://schemas.microsoft.com/office/drawing/2014/main" id="{6E7A5584-CE1A-4A47-BAB4-72EBD2C0B549}"/>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4">
              <a:extLst>
                <a:ext uri="{FF2B5EF4-FFF2-40B4-BE49-F238E27FC236}">
                  <a16:creationId xmlns:a16="http://schemas.microsoft.com/office/drawing/2014/main" id="{B9D0880F-7AAB-49D0-89A4-57777E998D6E}"/>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Group 111">
            <a:extLst>
              <a:ext uri="{FF2B5EF4-FFF2-40B4-BE49-F238E27FC236}">
                <a16:creationId xmlns:a16="http://schemas.microsoft.com/office/drawing/2014/main" id="{312D42BA-F7DC-47FB-A192-5E2C4A027A11}"/>
              </a:ext>
            </a:extLst>
          </p:cNvPr>
          <p:cNvGrpSpPr/>
          <p:nvPr/>
        </p:nvGrpSpPr>
        <p:grpSpPr>
          <a:xfrm>
            <a:off x="9598012" y="3428634"/>
            <a:ext cx="1168252" cy="606484"/>
            <a:chOff x="8132598" y="2169417"/>
            <a:chExt cx="1168252" cy="606484"/>
          </a:xfrm>
        </p:grpSpPr>
        <p:grpSp>
          <p:nvGrpSpPr>
            <p:cNvPr id="113" name="Group 112">
              <a:extLst>
                <a:ext uri="{FF2B5EF4-FFF2-40B4-BE49-F238E27FC236}">
                  <a16:creationId xmlns:a16="http://schemas.microsoft.com/office/drawing/2014/main" id="{D089E0A9-7FFD-45ED-B1CD-3D1343D22FBA}"/>
                </a:ext>
              </a:extLst>
            </p:cNvPr>
            <p:cNvGrpSpPr/>
            <p:nvPr/>
          </p:nvGrpSpPr>
          <p:grpSpPr>
            <a:xfrm>
              <a:off x="8563647" y="2459239"/>
              <a:ext cx="508043" cy="316662"/>
              <a:chOff x="10333333" y="1842485"/>
              <a:chExt cx="518230" cy="323012"/>
            </a:xfrm>
            <a:solidFill>
              <a:schemeClr val="bg1"/>
            </a:solidFill>
          </p:grpSpPr>
          <p:sp>
            <p:nvSpPr>
              <p:cNvPr id="127" name="Freeform 5">
                <a:extLst>
                  <a:ext uri="{FF2B5EF4-FFF2-40B4-BE49-F238E27FC236}">
                    <a16:creationId xmlns:a16="http://schemas.microsoft.com/office/drawing/2014/main" id="{0333BE59-4E58-4DE4-92BE-0CBE92214D0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858C1E7C-1C5A-4FF8-8443-0432D6E1A93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715ACDB7-4D40-423E-AEB2-B2491E2DB7D6}"/>
                </a:ext>
              </a:extLst>
            </p:cNvPr>
            <p:cNvGrpSpPr/>
            <p:nvPr/>
          </p:nvGrpSpPr>
          <p:grpSpPr>
            <a:xfrm>
              <a:off x="8388406" y="2169417"/>
              <a:ext cx="508043" cy="316662"/>
              <a:chOff x="10333333" y="1842485"/>
              <a:chExt cx="518230" cy="323012"/>
            </a:xfrm>
            <a:solidFill>
              <a:schemeClr val="bg1"/>
            </a:solidFill>
          </p:grpSpPr>
          <p:sp>
            <p:nvSpPr>
              <p:cNvPr id="125" name="Freeform 5">
                <a:extLst>
                  <a:ext uri="{FF2B5EF4-FFF2-40B4-BE49-F238E27FC236}">
                    <a16:creationId xmlns:a16="http://schemas.microsoft.com/office/drawing/2014/main" id="{27D5FDFD-E3B4-4619-8BB2-2D176B344DAD}"/>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5">
                <a:extLst>
                  <a:ext uri="{FF2B5EF4-FFF2-40B4-BE49-F238E27FC236}">
                    <a16:creationId xmlns:a16="http://schemas.microsoft.com/office/drawing/2014/main" id="{89D8C7F1-B54D-4732-96F0-54373CCCC7A4}"/>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4D5AA0D2-78E1-432C-A22A-2987BFE134AC}"/>
                </a:ext>
              </a:extLst>
            </p:cNvPr>
            <p:cNvGrpSpPr/>
            <p:nvPr/>
          </p:nvGrpSpPr>
          <p:grpSpPr>
            <a:xfrm>
              <a:off x="8132598" y="2406503"/>
              <a:ext cx="508043" cy="316662"/>
              <a:chOff x="10333333" y="1842485"/>
              <a:chExt cx="518230" cy="323012"/>
            </a:xfrm>
            <a:solidFill>
              <a:schemeClr val="bg1"/>
            </a:solidFill>
          </p:grpSpPr>
          <p:sp>
            <p:nvSpPr>
              <p:cNvPr id="123" name="Freeform 5">
                <a:extLst>
                  <a:ext uri="{FF2B5EF4-FFF2-40B4-BE49-F238E27FC236}">
                    <a16:creationId xmlns:a16="http://schemas.microsoft.com/office/drawing/2014/main" id="{9A0088BD-6846-45E2-8CFE-2C1D74653D5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203">
                <a:extLst>
                  <a:ext uri="{FF2B5EF4-FFF2-40B4-BE49-F238E27FC236}">
                    <a16:creationId xmlns:a16="http://schemas.microsoft.com/office/drawing/2014/main" id="{3F90C256-14BD-4BC9-963E-49BFFF6ABEC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A6FA8868-1026-4AA4-88B5-FCA7472B9F8D}"/>
                </a:ext>
              </a:extLst>
            </p:cNvPr>
            <p:cNvGrpSpPr/>
            <p:nvPr/>
          </p:nvGrpSpPr>
          <p:grpSpPr>
            <a:xfrm>
              <a:off x="8792807" y="2209857"/>
              <a:ext cx="508043" cy="316662"/>
              <a:chOff x="10333333" y="1842485"/>
              <a:chExt cx="518230" cy="323012"/>
            </a:xfrm>
            <a:solidFill>
              <a:schemeClr val="bg1"/>
            </a:solidFill>
          </p:grpSpPr>
          <p:sp>
            <p:nvSpPr>
              <p:cNvPr id="121" name="Freeform 5">
                <a:extLst>
                  <a:ext uri="{FF2B5EF4-FFF2-40B4-BE49-F238E27FC236}">
                    <a16:creationId xmlns:a16="http://schemas.microsoft.com/office/drawing/2014/main" id="{2CEB906B-8698-4C90-AC8E-64A094689EC5}"/>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F18F9BE9-C341-4067-A9B2-50AF3718B6E7}"/>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7" name="Freeform 104">
              <a:extLst>
                <a:ext uri="{FF2B5EF4-FFF2-40B4-BE49-F238E27FC236}">
                  <a16:creationId xmlns:a16="http://schemas.microsoft.com/office/drawing/2014/main" id="{3D5DCE4D-EAE9-43A2-8196-50C005262438}"/>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04">
              <a:extLst>
                <a:ext uri="{FF2B5EF4-FFF2-40B4-BE49-F238E27FC236}">
                  <a16:creationId xmlns:a16="http://schemas.microsoft.com/office/drawing/2014/main" id="{842876E6-403D-457E-A36A-D0D84B7F3289}"/>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04">
              <a:extLst>
                <a:ext uri="{FF2B5EF4-FFF2-40B4-BE49-F238E27FC236}">
                  <a16:creationId xmlns:a16="http://schemas.microsoft.com/office/drawing/2014/main" id="{B620C97A-DDDC-45D4-AE70-79439FB5AE25}"/>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04">
              <a:extLst>
                <a:ext uri="{FF2B5EF4-FFF2-40B4-BE49-F238E27FC236}">
                  <a16:creationId xmlns:a16="http://schemas.microsoft.com/office/drawing/2014/main" id="{68CD7617-3E72-41D1-8D15-2B5C881869CA}"/>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128">
            <a:extLst>
              <a:ext uri="{FF2B5EF4-FFF2-40B4-BE49-F238E27FC236}">
                <a16:creationId xmlns:a16="http://schemas.microsoft.com/office/drawing/2014/main" id="{C8FC9E36-9434-4B32-BA08-95199074A0CC}"/>
              </a:ext>
            </a:extLst>
          </p:cNvPr>
          <p:cNvGrpSpPr/>
          <p:nvPr/>
        </p:nvGrpSpPr>
        <p:grpSpPr>
          <a:xfrm>
            <a:off x="10012642" y="2814189"/>
            <a:ext cx="1168252" cy="606484"/>
            <a:chOff x="8132598" y="2169417"/>
            <a:chExt cx="1168252" cy="606484"/>
          </a:xfrm>
        </p:grpSpPr>
        <p:grpSp>
          <p:nvGrpSpPr>
            <p:cNvPr id="130" name="Group 129">
              <a:extLst>
                <a:ext uri="{FF2B5EF4-FFF2-40B4-BE49-F238E27FC236}">
                  <a16:creationId xmlns:a16="http://schemas.microsoft.com/office/drawing/2014/main" id="{895BE855-29FC-482B-AF38-8103837EA7FD}"/>
                </a:ext>
              </a:extLst>
            </p:cNvPr>
            <p:cNvGrpSpPr/>
            <p:nvPr/>
          </p:nvGrpSpPr>
          <p:grpSpPr>
            <a:xfrm>
              <a:off x="8563647" y="2459239"/>
              <a:ext cx="508043" cy="316662"/>
              <a:chOff x="10333333" y="1842485"/>
              <a:chExt cx="518230" cy="323012"/>
            </a:xfrm>
            <a:solidFill>
              <a:schemeClr val="bg1"/>
            </a:solidFill>
          </p:grpSpPr>
          <p:sp>
            <p:nvSpPr>
              <p:cNvPr id="144" name="Freeform 5">
                <a:extLst>
                  <a:ext uri="{FF2B5EF4-FFF2-40B4-BE49-F238E27FC236}">
                    <a16:creationId xmlns:a16="http://schemas.microsoft.com/office/drawing/2014/main" id="{EA987984-F9CE-4DED-9D0B-7452223E9EB4}"/>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
                <a:extLst>
                  <a:ext uri="{FF2B5EF4-FFF2-40B4-BE49-F238E27FC236}">
                    <a16:creationId xmlns:a16="http://schemas.microsoft.com/office/drawing/2014/main" id="{2D731ABF-9686-451C-9D7A-BF18B16C8030}"/>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C5A10105-0007-474E-A589-9BA4D5184C31}"/>
                </a:ext>
              </a:extLst>
            </p:cNvPr>
            <p:cNvGrpSpPr/>
            <p:nvPr/>
          </p:nvGrpSpPr>
          <p:grpSpPr>
            <a:xfrm>
              <a:off x="8388406" y="2169417"/>
              <a:ext cx="508043" cy="316662"/>
              <a:chOff x="10333333" y="1842485"/>
              <a:chExt cx="518230" cy="323012"/>
            </a:xfrm>
            <a:solidFill>
              <a:schemeClr val="bg1"/>
            </a:solidFill>
          </p:grpSpPr>
          <p:sp>
            <p:nvSpPr>
              <p:cNvPr id="142" name="Freeform 5">
                <a:extLst>
                  <a:ext uri="{FF2B5EF4-FFF2-40B4-BE49-F238E27FC236}">
                    <a16:creationId xmlns:a16="http://schemas.microsoft.com/office/drawing/2014/main" id="{E9A77AEC-FF21-4D0B-BEB8-9FD06279F7F6}"/>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5">
                <a:extLst>
                  <a:ext uri="{FF2B5EF4-FFF2-40B4-BE49-F238E27FC236}">
                    <a16:creationId xmlns:a16="http://schemas.microsoft.com/office/drawing/2014/main" id="{E34BC36B-6A0D-43C6-9AD6-363F39A53268}"/>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A595C9FA-D9D3-4BD7-9D1A-EFD6653D75A1}"/>
                </a:ext>
              </a:extLst>
            </p:cNvPr>
            <p:cNvGrpSpPr/>
            <p:nvPr/>
          </p:nvGrpSpPr>
          <p:grpSpPr>
            <a:xfrm>
              <a:off x="8132598" y="2406503"/>
              <a:ext cx="508043" cy="316662"/>
              <a:chOff x="10333333" y="1842485"/>
              <a:chExt cx="518230" cy="323012"/>
            </a:xfrm>
            <a:solidFill>
              <a:schemeClr val="bg1"/>
            </a:solidFill>
          </p:grpSpPr>
          <p:sp>
            <p:nvSpPr>
              <p:cNvPr id="140" name="Freeform 5">
                <a:extLst>
                  <a:ext uri="{FF2B5EF4-FFF2-40B4-BE49-F238E27FC236}">
                    <a16:creationId xmlns:a16="http://schemas.microsoft.com/office/drawing/2014/main" id="{0943A34C-269F-423D-B133-40A8756E83D3}"/>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203">
                <a:extLst>
                  <a:ext uri="{FF2B5EF4-FFF2-40B4-BE49-F238E27FC236}">
                    <a16:creationId xmlns:a16="http://schemas.microsoft.com/office/drawing/2014/main" id="{9F84D105-6C38-40C5-A18C-6F66A84585DB}"/>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39DB9BFF-6C92-4CC2-8C3B-A13F577C41D0}"/>
                </a:ext>
              </a:extLst>
            </p:cNvPr>
            <p:cNvGrpSpPr/>
            <p:nvPr/>
          </p:nvGrpSpPr>
          <p:grpSpPr>
            <a:xfrm>
              <a:off x="8792807" y="2209857"/>
              <a:ext cx="508043" cy="316662"/>
              <a:chOff x="10333333" y="1842485"/>
              <a:chExt cx="518230" cy="323012"/>
            </a:xfrm>
            <a:solidFill>
              <a:schemeClr val="bg1"/>
            </a:solidFill>
          </p:grpSpPr>
          <p:sp>
            <p:nvSpPr>
              <p:cNvPr id="138" name="Freeform 5">
                <a:extLst>
                  <a:ext uri="{FF2B5EF4-FFF2-40B4-BE49-F238E27FC236}">
                    <a16:creationId xmlns:a16="http://schemas.microsoft.com/office/drawing/2014/main" id="{03D0A779-E84C-49E1-AB34-DCA63EDC615B}"/>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50800" cap="rnd">
                <a:solidFill>
                  <a:schemeClr val="bg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5">
                <a:extLst>
                  <a:ext uri="{FF2B5EF4-FFF2-40B4-BE49-F238E27FC236}">
                    <a16:creationId xmlns:a16="http://schemas.microsoft.com/office/drawing/2014/main" id="{2949B94C-CB43-4442-9088-8F64A6E72679}"/>
                  </a:ext>
                </a:extLst>
              </p:cNvPr>
              <p:cNvSpPr>
                <a:spLocks/>
              </p:cNvSpPr>
              <p:nvPr/>
            </p:nvSpPr>
            <p:spPr bwMode="auto">
              <a:xfrm>
                <a:off x="10333333" y="1842485"/>
                <a:ext cx="518230" cy="3230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grpFill/>
              <a:ln w="19050" cap="rnd">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4" name="Freeform 104">
              <a:extLst>
                <a:ext uri="{FF2B5EF4-FFF2-40B4-BE49-F238E27FC236}">
                  <a16:creationId xmlns:a16="http://schemas.microsoft.com/office/drawing/2014/main" id="{37788CD1-5951-4481-ACC8-9914A60B3B9F}"/>
                </a:ext>
              </a:extLst>
            </p:cNvPr>
            <p:cNvSpPr>
              <a:spLocks noChangeAspect="1" noEditPoints="1"/>
            </p:cNvSpPr>
            <p:nvPr/>
          </p:nvSpPr>
          <p:spPr bwMode="black">
            <a:xfrm>
              <a:off x="8324717" y="2515738"/>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104">
              <a:extLst>
                <a:ext uri="{FF2B5EF4-FFF2-40B4-BE49-F238E27FC236}">
                  <a16:creationId xmlns:a16="http://schemas.microsoft.com/office/drawing/2014/main" id="{074051BB-0E1C-471A-8044-19080619B01C}"/>
                </a:ext>
              </a:extLst>
            </p:cNvPr>
            <p:cNvSpPr>
              <a:spLocks noChangeAspect="1" noEditPoints="1"/>
            </p:cNvSpPr>
            <p:nvPr/>
          </p:nvSpPr>
          <p:spPr bwMode="black">
            <a:xfrm>
              <a:off x="8577201" y="2272354"/>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04">
              <a:extLst>
                <a:ext uri="{FF2B5EF4-FFF2-40B4-BE49-F238E27FC236}">
                  <a16:creationId xmlns:a16="http://schemas.microsoft.com/office/drawing/2014/main" id="{7AA64479-FA41-49DB-B62F-68CC6C2F73BA}"/>
                </a:ext>
              </a:extLst>
            </p:cNvPr>
            <p:cNvSpPr>
              <a:spLocks noChangeAspect="1" noEditPoints="1"/>
            </p:cNvSpPr>
            <p:nvPr/>
          </p:nvSpPr>
          <p:spPr bwMode="black">
            <a:xfrm>
              <a:off x="8970712" y="2315573"/>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04">
              <a:extLst>
                <a:ext uri="{FF2B5EF4-FFF2-40B4-BE49-F238E27FC236}">
                  <a16:creationId xmlns:a16="http://schemas.microsoft.com/office/drawing/2014/main" id="{B61D7AF6-1F10-438E-9B15-C332B8A80490}"/>
                </a:ext>
              </a:extLst>
            </p:cNvPr>
            <p:cNvSpPr>
              <a:spLocks noChangeAspect="1" noEditPoints="1"/>
            </p:cNvSpPr>
            <p:nvPr/>
          </p:nvSpPr>
          <p:spPr bwMode="black">
            <a:xfrm>
              <a:off x="8740976" y="2563509"/>
              <a:ext cx="160642" cy="160642"/>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78D4"/>
            </a:solidFill>
            <a:ln>
              <a:noFill/>
            </a:ln>
          </p:spPr>
          <p:txBody>
            <a:bodyPr vert="horz" wrap="square" lIns="69953" tIns="34976" rIns="69953" bIns="3497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6" name="Picture 6" descr="Image result for docker logo png">
            <a:extLst>
              <a:ext uri="{FF2B5EF4-FFF2-40B4-BE49-F238E27FC236}">
                <a16:creationId xmlns:a16="http://schemas.microsoft.com/office/drawing/2014/main" id="{C7DCAF86-4143-44D5-9674-D423C977373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4202044" y="281618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Image result for docker logo png">
            <a:extLst>
              <a:ext uri="{FF2B5EF4-FFF2-40B4-BE49-F238E27FC236}">
                <a16:creationId xmlns:a16="http://schemas.microsoft.com/office/drawing/2014/main" id="{B9A3B527-C8EF-48E5-BAEC-55A224C137F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5483520" y="2828342"/>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Image result for docker logo png">
            <a:extLst>
              <a:ext uri="{FF2B5EF4-FFF2-40B4-BE49-F238E27FC236}">
                <a16:creationId xmlns:a16="http://schemas.microsoft.com/office/drawing/2014/main" id="{309DEF51-8AC4-4A8E-A131-27823FD88E0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4173592" y="4195268"/>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6" descr="Image result for docker logo png">
            <a:extLst>
              <a:ext uri="{FF2B5EF4-FFF2-40B4-BE49-F238E27FC236}">
                <a16:creationId xmlns:a16="http://schemas.microsoft.com/office/drawing/2014/main" id="{280EB58E-67E8-4F1D-99A7-C914734DB0D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b="34790"/>
          <a:stretch/>
        </p:blipFill>
        <p:spPr bwMode="auto">
          <a:xfrm>
            <a:off x="5454382" y="4208597"/>
            <a:ext cx="555052"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27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a16="http://schemas.microsoft.com/office/drawing/2014/main"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2124938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us…</a:t>
            </a:r>
          </a:p>
        </p:txBody>
      </p:sp>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Fareed Muhammad Khan</a:t>
            </a:r>
          </a:p>
          <a:p>
            <a:pPr marL="285750" indent="-285750">
              <a:buBlip>
                <a:blip r:embed="rId2">
                  <a:extLst>
                    <a:ext uri="{837473B0-CC2E-450A-ABE3-18F120FF3D39}">
                      <a1611:picAttrSrcUrl xmlns:a1611="http://schemas.microsoft.com/office/drawing/2016/11/main" r:id="rId3"/>
                    </a:ext>
                  </a:extLst>
                </a:blip>
              </a:buBlip>
            </a:pPr>
            <a:r>
              <a:rPr lang="fr-BE" sz="1800" dirty="0"/>
              <a:t>  National Solutions </a:t>
            </a:r>
            <a:r>
              <a:rPr lang="fr-BE" sz="1800" dirty="0" err="1"/>
              <a:t>Director</a:t>
            </a:r>
            <a:r>
              <a:rPr lang="fr-BE" sz="1800" dirty="0"/>
              <a:t> – Azure, US </a:t>
            </a:r>
            <a:r>
              <a:rPr lang="fr-BE" sz="1800" dirty="0" err="1"/>
              <a:t>Regulated</a:t>
            </a:r>
            <a:r>
              <a:rPr lang="fr-BE" sz="1800" dirty="0"/>
              <a:t> Industries</a:t>
            </a:r>
          </a:p>
          <a:p>
            <a:pPr marL="285750" indent="-285750">
              <a:buBlip>
                <a:blip r:embed="rId2">
                  <a:extLst>
                    <a:ext uri="{837473B0-CC2E-450A-ABE3-18F120FF3D39}">
                      <a1611:picAttrSrcUrl xmlns:a1611="http://schemas.microsoft.com/office/drawing/2016/11/main" r:id="rId3"/>
                    </a:ext>
                  </a:extLst>
                </a:blip>
              </a:buBlip>
            </a:pPr>
            <a:endParaRPr lang="fr-BE" sz="1800" dirty="0"/>
          </a:p>
          <a:p>
            <a:pPr lvl="0"/>
            <a:r>
              <a:rPr lang="fr-BE" dirty="0">
                <a:solidFill>
                  <a:srgbClr val="0078D3"/>
                </a:solidFill>
              </a:rPr>
              <a:t>Matthew Calder (macalde@microsoft.com)</a:t>
            </a:r>
            <a:endParaRPr lang="fr-BE" sz="1800" dirty="0"/>
          </a:p>
          <a:p>
            <a:pPr marL="285750" indent="-285750">
              <a:buBlip>
                <a:blip r:embed="rId2">
                  <a:extLst>
                    <a:ext uri="{837473B0-CC2E-450A-ABE3-18F120FF3D39}">
                      <a1611:picAttrSrcUrl xmlns:a1611="http://schemas.microsoft.com/office/drawing/2016/11/main" r:id="rId3"/>
                    </a:ext>
                  </a:extLst>
                </a:blip>
              </a:buBlip>
            </a:pPr>
            <a:r>
              <a:rPr lang="fr-BE" sz="1800" dirty="0"/>
              <a:t>Sr. Product Marketing Manager – Azure, US Marketing and Operations </a:t>
            </a:r>
          </a:p>
          <a:p>
            <a:endParaRPr lang="fr-BE" sz="1800" dirty="0"/>
          </a:p>
        </p:txBody>
      </p:sp>
      <p:sp>
        <p:nvSpPr>
          <p:cNvPr id="8" name="Content Placeholder 7">
            <a:extLst>
              <a:ext uri="{FF2B5EF4-FFF2-40B4-BE49-F238E27FC236}">
                <a16:creationId xmlns:a16="http://schemas.microsoft.com/office/drawing/2014/main" id="{5C924893-4D78-471B-A9B6-E35E0FA55873}"/>
              </a:ext>
            </a:extLst>
          </p:cNvPr>
          <p:cNvSpPr>
            <a:spLocks noGrp="1"/>
          </p:cNvSpPr>
          <p:nvPr>
            <p:ph idx="33"/>
          </p:nvPr>
        </p:nvSpPr>
        <p:spPr>
          <a:xfrm>
            <a:off x="525161" y="4008798"/>
            <a:ext cx="10497065" cy="2819400"/>
          </a:xfrm>
        </p:spPr>
        <p:txBody>
          <a:bodyPr/>
          <a:lstStyle/>
          <a:p>
            <a:r>
              <a:rPr lang="en-US" dirty="0"/>
              <a:t>For questions or help with this series</a:t>
            </a:r>
          </a:p>
          <a:p>
            <a:r>
              <a:rPr lang="en-US" dirty="0">
                <a:hlinkClick r:id="rId4"/>
              </a:rPr>
              <a:t>MSUSDev@Microsoft.com</a:t>
            </a:r>
            <a:endParaRPr lang="en-US" dirty="0"/>
          </a:p>
          <a:p>
            <a:endParaRPr lang="en-US" dirty="0"/>
          </a:p>
          <a:p>
            <a:r>
              <a:rPr lang="en-US" dirty="0"/>
              <a:t>For the lab guides and sample code</a:t>
            </a:r>
          </a:p>
          <a:p>
            <a:r>
              <a:rPr lang="en-US" dirty="0">
                <a:hlinkClick r:id="rId5"/>
              </a:rPr>
              <a:t>https://github.com/MSUSDEV/Migrating-web-apps-to-Azure</a:t>
            </a:r>
            <a:r>
              <a:rPr lang="en-US" dirty="0"/>
              <a:t> </a:t>
            </a:r>
          </a:p>
        </p:txBody>
      </p:sp>
    </p:spTree>
    <p:extLst>
      <p:ext uri="{BB962C8B-B14F-4D97-AF65-F5344CB8AC3E}">
        <p14:creationId xmlns:p14="http://schemas.microsoft.com/office/powerpoint/2010/main" val="1113025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25962" y="6395624"/>
            <a:ext cx="11340077"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749710" y="6109392"/>
            <a:ext cx="4692580" cy="572464"/>
          </a:xfrm>
          <a:prstGeom prst="rect">
            <a:avLst/>
          </a:prstGeom>
          <a:solidFill>
            <a:schemeClr val="bg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37111" y="5024175"/>
            <a:ext cx="8317779" cy="934485"/>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5962"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965981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61D345C-0AE7-4AE3-B6C3-398BBE10EF41}"/>
              </a:ext>
            </a:extLst>
          </p:cNvPr>
          <p:cNvCxnSpPr>
            <a:cxnSpLocks/>
          </p:cNvCxnSpPr>
          <p:nvPr/>
        </p:nvCxnSpPr>
        <p:spPr>
          <a:xfrm>
            <a:off x="2734426"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5042889"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7351353"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252829" y="2054043"/>
            <a:ext cx="452489" cy="452489"/>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676255"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676254" y="3408656"/>
            <a:ext cx="1605637"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Deploy web apps or APIs using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containers</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 in a PaaS environment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pic>
        <p:nvPicPr>
          <p:cNvPr id="133" name="Graphic 132">
            <a:extLst>
              <a:ext uri="{FF2B5EF4-FFF2-40B4-BE49-F238E27FC236}">
                <a16:creationId xmlns:a16="http://schemas.microsoft.com/office/drawing/2014/main" id="{A66FCC3A-6A9D-4031-A15D-C8A5E628034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49412" y="2042162"/>
            <a:ext cx="476250" cy="476250"/>
          </a:xfrm>
          <a:prstGeom prst="rect">
            <a:avLst/>
          </a:prstGeom>
        </p:spPr>
      </p:pic>
      <p:sp>
        <p:nvSpPr>
          <p:cNvPr id="134" name="TextBox 133">
            <a:extLst>
              <a:ext uri="{FF2B5EF4-FFF2-40B4-BE49-F238E27FC236}">
                <a16:creationId xmlns:a16="http://schemas.microsoft.com/office/drawing/2014/main" id="{066DFD92-8F94-47FB-80E6-376423B6C79C}"/>
              </a:ext>
            </a:extLst>
          </p:cNvPr>
          <p:cNvSpPr txBox="1"/>
          <p:nvPr/>
        </p:nvSpPr>
        <p:spPr>
          <a:xfrm>
            <a:off x="2984719" y="2573938"/>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Service Fabric</a:t>
            </a:r>
          </a:p>
        </p:txBody>
      </p:sp>
      <p:sp>
        <p:nvSpPr>
          <p:cNvPr id="135" name="TextBox 134">
            <a:extLst>
              <a:ext uri="{FF2B5EF4-FFF2-40B4-BE49-F238E27FC236}">
                <a16:creationId xmlns:a16="http://schemas.microsoft.com/office/drawing/2014/main" id="{813476EE-35E8-413D-BD0F-D5748778640B}"/>
              </a:ext>
            </a:extLst>
          </p:cNvPr>
          <p:cNvSpPr txBox="1"/>
          <p:nvPr/>
        </p:nvSpPr>
        <p:spPr>
          <a:xfrm>
            <a:off x="2984719" y="3368416"/>
            <a:ext cx="1741544" cy="12187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Modernize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.NET applications</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 to microservices using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Windows Server containers</a:t>
            </a:r>
          </a:p>
        </p:txBody>
      </p:sp>
      <p:sp>
        <p:nvSpPr>
          <p:cNvPr id="137" name="TextBox 136">
            <a:extLst>
              <a:ext uri="{FF2B5EF4-FFF2-40B4-BE49-F238E27FC236}">
                <a16:creationId xmlns:a16="http://schemas.microsoft.com/office/drawing/2014/main" id="{456B59EE-8B3E-4F23-A1EB-F3674E05A622}"/>
              </a:ext>
            </a:extLst>
          </p:cNvPr>
          <p:cNvSpPr txBox="1"/>
          <p:nvPr/>
        </p:nvSpPr>
        <p:spPr>
          <a:xfrm>
            <a:off x="5174905"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18585" y="2025200"/>
            <a:ext cx="971759" cy="5101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7483369" y="2573938"/>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5148456" y="3520607"/>
            <a:ext cx="1895085"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882"/>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Scale and orchestrate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Linux containers using Kubernetes</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9924132" y="2573938"/>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Partner Ecosystem</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b="34790"/>
          <a:stretch/>
        </p:blipFill>
        <p:spPr bwMode="auto">
          <a:xfrm>
            <a:off x="9582559" y="2230027"/>
            <a:ext cx="555052" cy="304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openshift logo png">
            <a:extLst>
              <a:ext uri="{FF2B5EF4-FFF2-40B4-BE49-F238E27FC236}">
                <a16:creationId xmlns:a16="http://schemas.microsoft.com/office/drawing/2014/main" id="{10A231FD-B366-49D4-8A6A-24B56E4A39E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60650" y="2227354"/>
            <a:ext cx="379258" cy="31014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pivotal cloud foundry logo png">
            <a:extLst>
              <a:ext uri="{FF2B5EF4-FFF2-40B4-BE49-F238E27FC236}">
                <a16:creationId xmlns:a16="http://schemas.microsoft.com/office/drawing/2014/main" id="{DACCBBEE-BC01-4958-B4DE-F6E0385DDF04}"/>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0868299" y="2238736"/>
            <a:ext cx="361120" cy="28738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esosphere logo png">
            <a:extLst>
              <a:ext uri="{FF2B5EF4-FFF2-40B4-BE49-F238E27FC236}">
                <a16:creationId xmlns:a16="http://schemas.microsoft.com/office/drawing/2014/main" id="{5FDCF1A2-0A79-4D94-A69C-70AFE8FF9DC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337471" y="2285903"/>
            <a:ext cx="541020" cy="227885"/>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9924132" y="3429944"/>
            <a:ext cx="1591614"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Bring your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Partner solutions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that run great on Azure </a:t>
            </a:r>
          </a:p>
        </p:txBody>
      </p:sp>
      <p:sp>
        <p:nvSpPr>
          <p:cNvPr id="2" name="Rectangle 1">
            <a:extLst>
              <a:ext uri="{FF2B5EF4-FFF2-40B4-BE49-F238E27FC236}">
                <a16:creationId xmlns:a16="http://schemas.microsoft.com/office/drawing/2014/main" id="{C72E1F15-6A1B-4D83-80B4-7CBD1FD105BE}"/>
              </a:ext>
            </a:extLst>
          </p:cNvPr>
          <p:cNvSpPr/>
          <p:nvPr/>
        </p:nvSpPr>
        <p:spPr>
          <a:xfrm>
            <a:off x="7538627" y="3429944"/>
            <a:ext cx="1741544"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882"/>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Elastically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burst from your </a:t>
            </a:r>
            <a:r>
              <a:rPr kumimoji="0" lang="en-US" sz="1200" b="1"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Azure Kubernetes Service </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(AKS) cluster</a:t>
            </a:r>
          </a:p>
        </p:txBody>
      </p:sp>
      <p:sp>
        <p:nvSpPr>
          <p:cNvPr id="52" name="Graphic 27">
            <a:extLst>
              <a:ext uri="{FF2B5EF4-FFF2-40B4-BE49-F238E27FC236}">
                <a16:creationId xmlns:a16="http://schemas.microsoft.com/office/drawing/2014/main" id="{8B84C6CF-5839-4929-AA2D-46E7833E4A8D}"/>
              </a:ext>
            </a:extLst>
          </p:cNvPr>
          <p:cNvSpPr/>
          <p:nvPr/>
        </p:nvSpPr>
        <p:spPr>
          <a:xfrm>
            <a:off x="5746722" y="2054043"/>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B400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5">
            <a:extLst>
              <a:ext uri="{FF2B5EF4-FFF2-40B4-BE49-F238E27FC236}">
                <a16:creationId xmlns:a16="http://schemas.microsoft.com/office/drawing/2014/main" id="{6E65329A-299D-4ACE-92E3-3084A3487AD2}"/>
              </a:ext>
            </a:extLst>
          </p:cNvPr>
          <p:cNvSpPr>
            <a:spLocks noGrp="1"/>
          </p:cNvSpPr>
          <p:nvPr>
            <p:ph type="title"/>
          </p:nvPr>
        </p:nvSpPr>
        <p:spPr>
          <a:xfrm>
            <a:off x="246385" y="231226"/>
            <a:ext cx="11277599" cy="712379"/>
          </a:xfrm>
        </p:spPr>
        <p:txBody>
          <a:bodyPr>
            <a:normAutofit/>
          </a:bodyPr>
          <a:lstStyle/>
          <a:p>
            <a:r>
              <a:rPr lang="fr-BE" sz="2750" dirty="0"/>
              <a:t>Running Containers on Azure: </a:t>
            </a:r>
            <a:r>
              <a:rPr lang="fr-BE" sz="2750" dirty="0">
                <a:solidFill>
                  <a:schemeClr val="tx2"/>
                </a:solidFill>
              </a:rPr>
              <a:t>a full set of </a:t>
            </a:r>
            <a:r>
              <a:rPr lang="fr-BE" sz="2750" dirty="0" err="1">
                <a:solidFill>
                  <a:schemeClr val="tx2"/>
                </a:solidFill>
              </a:rPr>
              <a:t>choices</a:t>
            </a:r>
            <a:endParaRPr lang="fr-BE" sz="2750" dirty="0">
              <a:solidFill>
                <a:schemeClr val="tx2"/>
              </a:solidFill>
            </a:endParaRPr>
          </a:p>
        </p:txBody>
      </p:sp>
    </p:spTree>
    <p:extLst>
      <p:ext uri="{BB962C8B-B14F-4D97-AF65-F5344CB8AC3E}">
        <p14:creationId xmlns:p14="http://schemas.microsoft.com/office/powerpoint/2010/main" val="340534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Arrow Connector 89">
            <a:extLst>
              <a:ext uri="{FF2B5EF4-FFF2-40B4-BE49-F238E27FC236}">
                <a16:creationId xmlns:a16="http://schemas.microsoft.com/office/drawing/2014/main" id="{07A24066-09FB-4267-8C76-167CC61EC7C2}"/>
              </a:ext>
            </a:extLst>
          </p:cNvPr>
          <p:cNvCxnSpPr>
            <a:cxnSpLocks/>
          </p:cNvCxnSpPr>
          <p:nvPr/>
        </p:nvCxnSpPr>
        <p:spPr>
          <a:xfrm>
            <a:off x="425962" y="6395624"/>
            <a:ext cx="11340077" cy="0"/>
          </a:xfrm>
          <a:prstGeom prst="straightConnector1">
            <a:avLst/>
          </a:prstGeom>
          <a:ln w="28575" cap="rnd">
            <a:solidFill>
              <a:srgbClr val="0078D4"/>
            </a:solidFill>
            <a:prstDash val="dash"/>
            <a:headEnd type="none"/>
            <a:tailEnd type="non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0CC211-EA84-4351-9688-8608B169036A}"/>
              </a:ext>
            </a:extLst>
          </p:cNvPr>
          <p:cNvSpPr txBox="1"/>
          <p:nvPr/>
        </p:nvSpPr>
        <p:spPr>
          <a:xfrm>
            <a:off x="3749710" y="6109392"/>
            <a:ext cx="4692580" cy="572464"/>
          </a:xfrm>
          <a:prstGeom prst="rect">
            <a:avLst/>
          </a:prstGeom>
          <a:solidFill>
            <a:schemeClr val="bg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Choice of developer tools and clients</a:t>
            </a:r>
          </a:p>
        </p:txBody>
      </p:sp>
      <p:grpSp>
        <p:nvGrpSpPr>
          <p:cNvPr id="16" name="Group 15">
            <a:extLst>
              <a:ext uri="{FF2B5EF4-FFF2-40B4-BE49-F238E27FC236}">
                <a16:creationId xmlns:a16="http://schemas.microsoft.com/office/drawing/2014/main" id="{4B3DB48F-BC8B-433D-96D8-A0F977B1C7BC}"/>
              </a:ext>
            </a:extLst>
          </p:cNvPr>
          <p:cNvGrpSpPr/>
          <p:nvPr/>
        </p:nvGrpSpPr>
        <p:grpSpPr>
          <a:xfrm>
            <a:off x="1937111" y="5024175"/>
            <a:ext cx="8317779" cy="934485"/>
            <a:chOff x="2626551" y="5024175"/>
            <a:chExt cx="8317779" cy="934485"/>
          </a:xfrm>
        </p:grpSpPr>
        <p:grpSp>
          <p:nvGrpSpPr>
            <p:cNvPr id="15" name="Group 14">
              <a:extLst>
                <a:ext uri="{FF2B5EF4-FFF2-40B4-BE49-F238E27FC236}">
                  <a16:creationId xmlns:a16="http://schemas.microsoft.com/office/drawing/2014/main" id="{54464C46-7D36-4E94-9B30-88229484B223}"/>
                </a:ext>
              </a:extLst>
            </p:cNvPr>
            <p:cNvGrpSpPr/>
            <p:nvPr/>
          </p:nvGrpSpPr>
          <p:grpSpPr>
            <a:xfrm>
              <a:off x="2626551" y="5024175"/>
              <a:ext cx="4095796" cy="934485"/>
              <a:chOff x="425963" y="5114611"/>
              <a:chExt cx="4095796" cy="934485"/>
            </a:xfrm>
          </p:grpSpPr>
          <p:sp>
            <p:nvSpPr>
              <p:cNvPr id="91" name="Rectangle: Rounded Corners 90">
                <a:extLst>
                  <a:ext uri="{FF2B5EF4-FFF2-40B4-BE49-F238E27FC236}">
                    <a16:creationId xmlns:a16="http://schemas.microsoft.com/office/drawing/2014/main" id="{09C1DAD8-997D-4960-8A7A-A123010D9084}"/>
                  </a:ext>
                </a:extLst>
              </p:cNvPr>
              <p:cNvSpPr/>
              <p:nvPr/>
            </p:nvSpPr>
            <p:spPr bwMode="auto">
              <a:xfrm>
                <a:off x="425963" y="5114611"/>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6D8A3A6F-96FB-40B6-9693-5B2631F5F27B}"/>
                  </a:ext>
                </a:extLst>
              </p:cNvPr>
              <p:cNvGrpSpPr/>
              <p:nvPr/>
            </p:nvGrpSpPr>
            <p:grpSpPr>
              <a:xfrm>
                <a:off x="573685" y="5280046"/>
                <a:ext cx="3800352" cy="603614"/>
                <a:chOff x="2238707" y="5094267"/>
                <a:chExt cx="3800352" cy="603614"/>
              </a:xfrm>
            </p:grpSpPr>
            <p:sp>
              <p:nvSpPr>
                <p:cNvPr id="92" name="TextBox 91">
                  <a:extLst>
                    <a:ext uri="{FF2B5EF4-FFF2-40B4-BE49-F238E27FC236}">
                      <a16:creationId xmlns:a16="http://schemas.microsoft.com/office/drawing/2014/main" id="{08B61DAD-A809-4CEC-B9EF-A1842E1BDD2F}"/>
                    </a:ext>
                  </a:extLst>
                </p:cNvPr>
                <p:cNvSpPr txBox="1"/>
                <p:nvPr/>
              </p:nvSpPr>
              <p:spPr>
                <a:xfrm>
                  <a:off x="2796798" y="5109842"/>
                  <a:ext cx="324226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Container Registry</a:t>
                  </a:r>
                </a:p>
              </p:txBody>
            </p:sp>
            <p:pic>
              <p:nvPicPr>
                <p:cNvPr id="97" name="Graphic 96">
                  <a:extLst>
                    <a:ext uri="{FF2B5EF4-FFF2-40B4-BE49-F238E27FC236}">
                      <a16:creationId xmlns:a16="http://schemas.microsoft.com/office/drawing/2014/main" id="{19D391BD-B055-4536-9F90-B9D9F3FE5F8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38707" y="5094267"/>
                  <a:ext cx="603614" cy="603614"/>
                </a:xfrm>
                <a:prstGeom prst="rect">
                  <a:avLst/>
                </a:prstGeom>
              </p:spPr>
            </p:pic>
          </p:grpSp>
        </p:grpSp>
        <p:grpSp>
          <p:nvGrpSpPr>
            <p:cNvPr id="14" name="Group 13">
              <a:extLst>
                <a:ext uri="{FF2B5EF4-FFF2-40B4-BE49-F238E27FC236}">
                  <a16:creationId xmlns:a16="http://schemas.microsoft.com/office/drawing/2014/main" id="{56F52D28-87B1-490E-88E1-19D7C246BBC6}"/>
                </a:ext>
              </a:extLst>
            </p:cNvPr>
            <p:cNvGrpSpPr/>
            <p:nvPr/>
          </p:nvGrpSpPr>
          <p:grpSpPr>
            <a:xfrm>
              <a:off x="6848534" y="5024175"/>
              <a:ext cx="4095796" cy="934485"/>
              <a:chOff x="4818767" y="4392804"/>
              <a:chExt cx="4095796" cy="934485"/>
            </a:xfrm>
          </p:grpSpPr>
          <p:sp>
            <p:nvSpPr>
              <p:cNvPr id="115" name="Rectangle: Rounded Corners 114">
                <a:extLst>
                  <a:ext uri="{FF2B5EF4-FFF2-40B4-BE49-F238E27FC236}">
                    <a16:creationId xmlns:a16="http://schemas.microsoft.com/office/drawing/2014/main" id="{113C9938-3128-4986-909C-E32AD6EC5B99}"/>
                  </a:ext>
                </a:extLst>
              </p:cNvPr>
              <p:cNvSpPr/>
              <p:nvPr/>
            </p:nvSpPr>
            <p:spPr bwMode="auto">
              <a:xfrm>
                <a:off x="4818767" y="4392804"/>
                <a:ext cx="4095796" cy="93448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77B8EC9B-F4AB-412C-9710-E1B779916DF5}"/>
                  </a:ext>
                </a:extLst>
              </p:cNvPr>
              <p:cNvGrpSpPr/>
              <p:nvPr/>
            </p:nvGrpSpPr>
            <p:grpSpPr>
              <a:xfrm>
                <a:off x="5719659" y="4573814"/>
                <a:ext cx="2294013" cy="572464"/>
                <a:chOff x="6407860" y="5126058"/>
                <a:chExt cx="2294013" cy="572464"/>
              </a:xfrm>
            </p:grpSpPr>
            <p:sp>
              <p:nvSpPr>
                <p:cNvPr id="93" name="TextBox 92">
                  <a:extLst>
                    <a:ext uri="{FF2B5EF4-FFF2-40B4-BE49-F238E27FC236}">
                      <a16:creationId xmlns:a16="http://schemas.microsoft.com/office/drawing/2014/main" id="{47EACD77-5B41-49C7-8480-91F7E8909716}"/>
                    </a:ext>
                  </a:extLst>
                </p:cNvPr>
                <p:cNvSpPr txBox="1"/>
                <p:nvPr/>
              </p:nvSpPr>
              <p:spPr>
                <a:xfrm>
                  <a:off x="6938376" y="5126058"/>
                  <a:ext cx="1763497"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Docker Hub</a:t>
                  </a:r>
                </a:p>
              </p:txBody>
            </p:sp>
            <p:grpSp>
              <p:nvGrpSpPr>
                <p:cNvPr id="101" name="Group 100">
                  <a:extLst>
                    <a:ext uri="{FF2B5EF4-FFF2-40B4-BE49-F238E27FC236}">
                      <a16:creationId xmlns:a16="http://schemas.microsoft.com/office/drawing/2014/main" id="{EB7012B0-FCB7-4464-B39B-908FDAECF299}"/>
                    </a:ext>
                  </a:extLst>
                </p:cNvPr>
                <p:cNvGrpSpPr/>
                <p:nvPr/>
              </p:nvGrpSpPr>
              <p:grpSpPr>
                <a:xfrm>
                  <a:off x="6407860" y="5130968"/>
                  <a:ext cx="533313" cy="562645"/>
                  <a:chOff x="7385969" y="4256047"/>
                  <a:chExt cx="381000" cy="401955"/>
                </a:xfrm>
                <a:solidFill>
                  <a:srgbClr val="0078D4"/>
                </a:solidFill>
              </p:grpSpPr>
              <p:grpSp>
                <p:nvGrpSpPr>
                  <p:cNvPr id="102" name="Group 101">
                    <a:extLst>
                      <a:ext uri="{FF2B5EF4-FFF2-40B4-BE49-F238E27FC236}">
                        <a16:creationId xmlns:a16="http://schemas.microsoft.com/office/drawing/2014/main" id="{4010C269-952E-4E55-A2E5-7BB89CE8632C}"/>
                      </a:ext>
                    </a:extLst>
                  </p:cNvPr>
                  <p:cNvGrpSpPr/>
                  <p:nvPr/>
                </p:nvGrpSpPr>
                <p:grpSpPr>
                  <a:xfrm>
                    <a:off x="7452324" y="4351548"/>
                    <a:ext cx="275587" cy="195652"/>
                    <a:chOff x="8187346" y="4467570"/>
                    <a:chExt cx="392253" cy="278478"/>
                  </a:xfrm>
                  <a:grpFill/>
                </p:grpSpPr>
                <p:sp>
                  <p:nvSpPr>
                    <p:cNvPr id="105" name="Freeform: Shape 104">
                      <a:extLst>
                        <a:ext uri="{FF2B5EF4-FFF2-40B4-BE49-F238E27FC236}">
                          <a16:creationId xmlns:a16="http://schemas.microsoft.com/office/drawing/2014/main" id="{3B8BDF1D-63F0-4259-B732-69468799AED0}"/>
                        </a:ext>
                      </a:extLst>
                    </p:cNvPr>
                    <p:cNvSpPr/>
                    <p:nvPr/>
                  </p:nvSpPr>
                  <p:spPr>
                    <a:xfrm>
                      <a:off x="8187346" y="4539320"/>
                      <a:ext cx="392253" cy="206728"/>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443228B8-CB31-4ECD-A22D-94426E1F9835}"/>
                        </a:ext>
                      </a:extLst>
                    </p:cNvPr>
                    <p:cNvSpPr/>
                    <p:nvPr/>
                  </p:nvSpPr>
                  <p:spPr>
                    <a:xfrm>
                      <a:off x="8209144"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5170CAB5-EA06-4F5A-B7BE-1972612E8F1A}"/>
                        </a:ext>
                      </a:extLst>
                    </p:cNvPr>
                    <p:cNvSpPr/>
                    <p:nvPr/>
                  </p:nvSpPr>
                  <p:spPr>
                    <a:xfrm>
                      <a:off x="8258051" y="4565837"/>
                      <a:ext cx="36352" cy="36352"/>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E805C117-F51C-4C42-800D-80259C6B8F24}"/>
                        </a:ext>
                      </a:extLst>
                    </p:cNvPr>
                    <p:cNvSpPr/>
                    <p:nvPr/>
                  </p:nvSpPr>
                  <p:spPr>
                    <a:xfrm>
                      <a:off x="8306959"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A42E7487-25C8-4468-9802-0759D674B496}"/>
                        </a:ext>
                      </a:extLst>
                    </p:cNvPr>
                    <p:cNvSpPr/>
                    <p:nvPr/>
                  </p:nvSpPr>
                  <p:spPr>
                    <a:xfrm>
                      <a:off x="8355875"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2FF40ED2-BDCF-410F-93C2-F8A718B13600}"/>
                        </a:ext>
                      </a:extLst>
                    </p:cNvPr>
                    <p:cNvSpPr/>
                    <p:nvPr/>
                  </p:nvSpPr>
                  <p:spPr>
                    <a:xfrm>
                      <a:off x="8404784" y="4565837"/>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49E4C674-1631-4675-A1A5-B375AA7F3719}"/>
                        </a:ext>
                      </a:extLst>
                    </p:cNvPr>
                    <p:cNvSpPr/>
                    <p:nvPr/>
                  </p:nvSpPr>
                  <p:spPr>
                    <a:xfrm>
                      <a:off x="8258051" y="4516434"/>
                      <a:ext cx="36352" cy="36352"/>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B8265EFD-B8E3-4D78-BEC6-C4DBE694AD70}"/>
                        </a:ext>
                      </a:extLst>
                    </p:cNvPr>
                    <p:cNvSpPr/>
                    <p:nvPr/>
                  </p:nvSpPr>
                  <p:spPr>
                    <a:xfrm>
                      <a:off x="8306959"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A3C70D3F-2C9C-49ED-B622-4CAE1589E9C8}"/>
                        </a:ext>
                      </a:extLst>
                    </p:cNvPr>
                    <p:cNvSpPr/>
                    <p:nvPr/>
                  </p:nvSpPr>
                  <p:spPr>
                    <a:xfrm>
                      <a:off x="8355875" y="4516434"/>
                      <a:ext cx="36352" cy="36352"/>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119E2D13-E58F-4A1F-8F14-9EF42BF10F70}"/>
                        </a:ext>
                      </a:extLst>
                    </p:cNvPr>
                    <p:cNvSpPr/>
                    <p:nvPr/>
                  </p:nvSpPr>
                  <p:spPr>
                    <a:xfrm>
                      <a:off x="8355875" y="4467570"/>
                      <a:ext cx="36352" cy="36352"/>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Freeform: Shape 102">
                    <a:extLst>
                      <a:ext uri="{FF2B5EF4-FFF2-40B4-BE49-F238E27FC236}">
                        <a16:creationId xmlns:a16="http://schemas.microsoft.com/office/drawing/2014/main" id="{CB5397F0-187B-4232-B097-D8A4046582F2}"/>
                      </a:ext>
                    </a:extLst>
                  </p:cNvPr>
                  <p:cNvSpPr/>
                  <p:nvPr/>
                </p:nvSpPr>
                <p:spPr>
                  <a:xfrm>
                    <a:off x="7385969" y="4256047"/>
                    <a:ext cx="381000" cy="104775"/>
                  </a:xfrm>
                  <a:custGeom>
                    <a:avLst/>
                    <a:gdLst>
                      <a:gd name="connsiteX0" fmla="*/ 375761 w 381000"/>
                      <a:gd name="connsiteY0" fmla="*/ 7144 h 104775"/>
                      <a:gd name="connsiteX1" fmla="*/ 374809 w 381000"/>
                      <a:gd name="connsiteY1" fmla="*/ 7144 h 104775"/>
                      <a:gd name="connsiteX2" fmla="*/ 337661 w 381000"/>
                      <a:gd name="connsiteY2" fmla="*/ 7144 h 104775"/>
                      <a:gd name="connsiteX3" fmla="*/ 51911 w 381000"/>
                      <a:gd name="connsiteY3" fmla="*/ 7144 h 104775"/>
                      <a:gd name="connsiteX4" fmla="*/ 27146 w 381000"/>
                      <a:gd name="connsiteY4" fmla="*/ 7144 h 104775"/>
                      <a:gd name="connsiteX5" fmla="*/ 13811 w 381000"/>
                      <a:gd name="connsiteY5" fmla="*/ 7144 h 104775"/>
                      <a:gd name="connsiteX6" fmla="*/ 7144 w 381000"/>
                      <a:gd name="connsiteY6" fmla="*/ 13811 h 104775"/>
                      <a:gd name="connsiteX7" fmla="*/ 7144 w 381000"/>
                      <a:gd name="connsiteY7" fmla="*/ 90964 h 104775"/>
                      <a:gd name="connsiteX8" fmla="*/ 13811 w 381000"/>
                      <a:gd name="connsiteY8" fmla="*/ 97631 h 104775"/>
                      <a:gd name="connsiteX9" fmla="*/ 52864 w 381000"/>
                      <a:gd name="connsiteY9" fmla="*/ 97631 h 104775"/>
                      <a:gd name="connsiteX10" fmla="*/ 59531 w 381000"/>
                      <a:gd name="connsiteY10" fmla="*/ 90964 h 104775"/>
                      <a:gd name="connsiteX11" fmla="*/ 59531 w 381000"/>
                      <a:gd name="connsiteY11" fmla="*/ 58579 h 104775"/>
                      <a:gd name="connsiteX12" fmla="*/ 330994 w 381000"/>
                      <a:gd name="connsiteY12" fmla="*/ 58579 h 104775"/>
                      <a:gd name="connsiteX13" fmla="*/ 330994 w 381000"/>
                      <a:gd name="connsiteY13" fmla="*/ 90964 h 104775"/>
                      <a:gd name="connsiteX14" fmla="*/ 338614 w 381000"/>
                      <a:gd name="connsiteY14" fmla="*/ 97631 h 104775"/>
                      <a:gd name="connsiteX15" fmla="*/ 375761 w 381000"/>
                      <a:gd name="connsiteY15" fmla="*/ 97631 h 104775"/>
                      <a:gd name="connsiteX16" fmla="*/ 382429 w 381000"/>
                      <a:gd name="connsiteY16" fmla="*/ 90964 h 104775"/>
                      <a:gd name="connsiteX17" fmla="*/ 382429 w 381000"/>
                      <a:gd name="connsiteY17" fmla="*/ 51911 h 104775"/>
                      <a:gd name="connsiteX18" fmla="*/ 382429 w 381000"/>
                      <a:gd name="connsiteY18" fmla="*/ 12859 h 104775"/>
                      <a:gd name="connsiteX19" fmla="*/ 375761 w 381000"/>
                      <a:gd name="connsiteY19"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000" h="104775">
                        <a:moveTo>
                          <a:pt x="375761" y="7144"/>
                        </a:moveTo>
                        <a:lnTo>
                          <a:pt x="374809" y="7144"/>
                        </a:lnTo>
                        <a:lnTo>
                          <a:pt x="337661" y="7144"/>
                        </a:lnTo>
                        <a:lnTo>
                          <a:pt x="51911" y="7144"/>
                        </a:lnTo>
                        <a:lnTo>
                          <a:pt x="27146" y="7144"/>
                        </a:lnTo>
                        <a:lnTo>
                          <a:pt x="13811" y="7144"/>
                        </a:lnTo>
                        <a:cubicBezTo>
                          <a:pt x="10001" y="7144"/>
                          <a:pt x="7144" y="10001"/>
                          <a:pt x="7144" y="13811"/>
                        </a:cubicBezTo>
                        <a:lnTo>
                          <a:pt x="7144" y="90964"/>
                        </a:lnTo>
                        <a:cubicBezTo>
                          <a:pt x="7144" y="94774"/>
                          <a:pt x="10001" y="97631"/>
                          <a:pt x="13811" y="97631"/>
                        </a:cubicBezTo>
                        <a:lnTo>
                          <a:pt x="52864" y="97631"/>
                        </a:lnTo>
                        <a:cubicBezTo>
                          <a:pt x="56674" y="97631"/>
                          <a:pt x="59531" y="94774"/>
                          <a:pt x="59531" y="90964"/>
                        </a:cubicBezTo>
                        <a:lnTo>
                          <a:pt x="59531" y="58579"/>
                        </a:lnTo>
                        <a:lnTo>
                          <a:pt x="330994" y="58579"/>
                        </a:lnTo>
                        <a:lnTo>
                          <a:pt x="330994" y="90964"/>
                        </a:lnTo>
                        <a:cubicBezTo>
                          <a:pt x="330994" y="94774"/>
                          <a:pt x="333851" y="97631"/>
                          <a:pt x="338614" y="97631"/>
                        </a:cubicBezTo>
                        <a:lnTo>
                          <a:pt x="375761" y="97631"/>
                        </a:lnTo>
                        <a:cubicBezTo>
                          <a:pt x="379571" y="97631"/>
                          <a:pt x="382429" y="94774"/>
                          <a:pt x="382429" y="90964"/>
                        </a:cubicBezTo>
                        <a:lnTo>
                          <a:pt x="382429" y="51911"/>
                        </a:lnTo>
                        <a:lnTo>
                          <a:pt x="382429" y="12859"/>
                        </a:lnTo>
                        <a:cubicBezTo>
                          <a:pt x="382429" y="9049"/>
                          <a:pt x="379571" y="7144"/>
                          <a:pt x="375761" y="714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B83CA8BD-1168-42E3-8BCD-0229DECA9091}"/>
                      </a:ext>
                    </a:extLst>
                  </p:cNvPr>
                  <p:cNvSpPr/>
                  <p:nvPr/>
                </p:nvSpPr>
                <p:spPr>
                  <a:xfrm>
                    <a:off x="7385969" y="4553227"/>
                    <a:ext cx="381000" cy="104775"/>
                  </a:xfrm>
                  <a:custGeom>
                    <a:avLst/>
                    <a:gdLst>
                      <a:gd name="connsiteX0" fmla="*/ 374809 w 381000"/>
                      <a:gd name="connsiteY0" fmla="*/ 8096 h 104775"/>
                      <a:gd name="connsiteX1" fmla="*/ 337661 w 381000"/>
                      <a:gd name="connsiteY1" fmla="*/ 8096 h 104775"/>
                      <a:gd name="connsiteX2" fmla="*/ 330994 w 381000"/>
                      <a:gd name="connsiteY2" fmla="*/ 14764 h 104775"/>
                      <a:gd name="connsiteX3" fmla="*/ 330994 w 381000"/>
                      <a:gd name="connsiteY3" fmla="*/ 46196 h 104775"/>
                      <a:gd name="connsiteX4" fmla="*/ 58579 w 381000"/>
                      <a:gd name="connsiteY4" fmla="*/ 46196 h 104775"/>
                      <a:gd name="connsiteX5" fmla="*/ 58579 w 381000"/>
                      <a:gd name="connsiteY5" fmla="*/ 13811 h 104775"/>
                      <a:gd name="connsiteX6" fmla="*/ 50959 w 381000"/>
                      <a:gd name="connsiteY6" fmla="*/ 7144 h 104775"/>
                      <a:gd name="connsiteX7" fmla="*/ 13811 w 381000"/>
                      <a:gd name="connsiteY7" fmla="*/ 7144 h 104775"/>
                      <a:gd name="connsiteX8" fmla="*/ 7144 w 381000"/>
                      <a:gd name="connsiteY8" fmla="*/ 14764 h 104775"/>
                      <a:gd name="connsiteX9" fmla="*/ 7144 w 381000"/>
                      <a:gd name="connsiteY9" fmla="*/ 90964 h 104775"/>
                      <a:gd name="connsiteX10" fmla="*/ 13811 w 381000"/>
                      <a:gd name="connsiteY10" fmla="*/ 97631 h 104775"/>
                      <a:gd name="connsiteX11" fmla="*/ 27146 w 381000"/>
                      <a:gd name="connsiteY11" fmla="*/ 97631 h 104775"/>
                      <a:gd name="connsiteX12" fmla="*/ 52864 w 381000"/>
                      <a:gd name="connsiteY12" fmla="*/ 97631 h 104775"/>
                      <a:gd name="connsiteX13" fmla="*/ 338614 w 381000"/>
                      <a:gd name="connsiteY13" fmla="*/ 97631 h 104775"/>
                      <a:gd name="connsiteX14" fmla="*/ 374809 w 381000"/>
                      <a:gd name="connsiteY14" fmla="*/ 97631 h 104775"/>
                      <a:gd name="connsiteX15" fmla="*/ 375761 w 381000"/>
                      <a:gd name="connsiteY15" fmla="*/ 97631 h 104775"/>
                      <a:gd name="connsiteX16" fmla="*/ 382429 w 381000"/>
                      <a:gd name="connsiteY16" fmla="*/ 90964 h 104775"/>
                      <a:gd name="connsiteX17" fmla="*/ 382429 w 381000"/>
                      <a:gd name="connsiteY17" fmla="*/ 14764 h 104775"/>
                      <a:gd name="connsiteX18" fmla="*/ 374809 w 381000"/>
                      <a:gd name="connsiteY18" fmla="*/ 809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000" h="104775">
                        <a:moveTo>
                          <a:pt x="374809" y="8096"/>
                        </a:moveTo>
                        <a:lnTo>
                          <a:pt x="337661" y="8096"/>
                        </a:lnTo>
                        <a:cubicBezTo>
                          <a:pt x="333851" y="8096"/>
                          <a:pt x="330994" y="10954"/>
                          <a:pt x="330994" y="14764"/>
                        </a:cubicBezTo>
                        <a:lnTo>
                          <a:pt x="330994" y="46196"/>
                        </a:lnTo>
                        <a:lnTo>
                          <a:pt x="58579" y="46196"/>
                        </a:lnTo>
                        <a:lnTo>
                          <a:pt x="58579" y="13811"/>
                        </a:lnTo>
                        <a:cubicBezTo>
                          <a:pt x="58579" y="10001"/>
                          <a:pt x="55721" y="7144"/>
                          <a:pt x="50959" y="7144"/>
                        </a:cubicBezTo>
                        <a:lnTo>
                          <a:pt x="13811" y="7144"/>
                        </a:lnTo>
                        <a:cubicBezTo>
                          <a:pt x="10001" y="7144"/>
                          <a:pt x="7144" y="10001"/>
                          <a:pt x="7144" y="14764"/>
                        </a:cubicBezTo>
                        <a:lnTo>
                          <a:pt x="7144" y="90964"/>
                        </a:lnTo>
                        <a:cubicBezTo>
                          <a:pt x="7144" y="94774"/>
                          <a:pt x="10001" y="97631"/>
                          <a:pt x="13811" y="97631"/>
                        </a:cubicBezTo>
                        <a:lnTo>
                          <a:pt x="27146" y="97631"/>
                        </a:lnTo>
                        <a:lnTo>
                          <a:pt x="52864" y="97631"/>
                        </a:lnTo>
                        <a:lnTo>
                          <a:pt x="338614" y="97631"/>
                        </a:lnTo>
                        <a:lnTo>
                          <a:pt x="374809" y="97631"/>
                        </a:lnTo>
                        <a:lnTo>
                          <a:pt x="375761" y="97631"/>
                        </a:lnTo>
                        <a:cubicBezTo>
                          <a:pt x="379571" y="97631"/>
                          <a:pt x="382429" y="94774"/>
                          <a:pt x="382429" y="90964"/>
                        </a:cubicBezTo>
                        <a:lnTo>
                          <a:pt x="382429" y="14764"/>
                        </a:lnTo>
                        <a:cubicBezTo>
                          <a:pt x="381476" y="10954"/>
                          <a:pt x="378619" y="8096"/>
                          <a:pt x="374809" y="809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cxnSp>
        <p:nvCxnSpPr>
          <p:cNvPr id="116" name="Straight Arrow Connector 115">
            <a:extLst>
              <a:ext uri="{FF2B5EF4-FFF2-40B4-BE49-F238E27FC236}">
                <a16:creationId xmlns:a16="http://schemas.microsoft.com/office/drawing/2014/main" id="{9EB39ED0-3263-4900-A0B5-FE60338F1857}"/>
              </a:ext>
            </a:extLst>
          </p:cNvPr>
          <p:cNvCxnSpPr>
            <a:cxnSpLocks/>
          </p:cNvCxnSpPr>
          <p:nvPr/>
        </p:nvCxnSpPr>
        <p:spPr>
          <a:xfrm>
            <a:off x="425962" y="2998647"/>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026A610-F1E7-4506-A98E-E3B9389D0C82}"/>
              </a:ext>
            </a:extLst>
          </p:cNvPr>
          <p:cNvCxnSpPr>
            <a:cxnSpLocks/>
          </p:cNvCxnSpPr>
          <p:nvPr/>
        </p:nvCxnSpPr>
        <p:spPr>
          <a:xfrm>
            <a:off x="8657808" y="3010710"/>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FEB6601-52C4-4F0F-A326-7A9081C00BB4}"/>
              </a:ext>
            </a:extLst>
          </p:cNvPr>
          <p:cNvCxnSpPr>
            <a:cxnSpLocks/>
          </p:cNvCxnSpPr>
          <p:nvPr/>
        </p:nvCxnSpPr>
        <p:spPr>
          <a:xfrm>
            <a:off x="4040881" y="3010710"/>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3933E015-4DCB-41AF-A427-53F37FFF014A}"/>
              </a:ext>
            </a:extLst>
          </p:cNvPr>
          <p:cNvCxnSpPr>
            <a:cxnSpLocks/>
          </p:cNvCxnSpPr>
          <p:nvPr/>
        </p:nvCxnSpPr>
        <p:spPr>
          <a:xfrm>
            <a:off x="6349345" y="3010710"/>
            <a:ext cx="2106223" cy="0"/>
          </a:xfrm>
          <a:prstGeom prst="straightConnector1">
            <a:avLst/>
          </a:prstGeom>
          <a:ln w="12700" cap="rnd">
            <a:solidFill>
              <a:schemeClr val="bg2"/>
            </a:solidFill>
            <a:prstDash val="solid"/>
            <a:headEnd type="none"/>
            <a:tailEnd type="none" w="lg" len="lg"/>
          </a:ln>
        </p:spPr>
        <p:style>
          <a:lnRef idx="1">
            <a:schemeClr val="accent1"/>
          </a:lnRef>
          <a:fillRef idx="0">
            <a:schemeClr val="accent1"/>
          </a:fillRef>
          <a:effectRef idx="0">
            <a:schemeClr val="accent1"/>
          </a:effectRef>
          <a:fontRef idx="minor">
            <a:schemeClr val="tx1"/>
          </a:fontRef>
        </p:style>
      </p:cxnSp>
      <p:pic>
        <p:nvPicPr>
          <p:cNvPr id="129" name="Graphic 128">
            <a:extLst>
              <a:ext uri="{FF2B5EF4-FFF2-40B4-BE49-F238E27FC236}">
                <a16:creationId xmlns:a16="http://schemas.microsoft.com/office/drawing/2014/main" id="{3D6E8B18-3AEE-4673-8C3B-41D3B0047B5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75980" y="2030936"/>
            <a:ext cx="452489" cy="452489"/>
          </a:xfrm>
          <a:prstGeom prst="rect">
            <a:avLst/>
          </a:prstGeom>
        </p:spPr>
      </p:pic>
      <p:sp>
        <p:nvSpPr>
          <p:cNvPr id="130" name="TextBox 129">
            <a:extLst>
              <a:ext uri="{FF2B5EF4-FFF2-40B4-BE49-F238E27FC236}">
                <a16:creationId xmlns:a16="http://schemas.microsoft.com/office/drawing/2014/main" id="{B3C7F350-D04A-4F2A-8EF2-9723CD6CDEEC}"/>
              </a:ext>
            </a:extLst>
          </p:cNvPr>
          <p:cNvSpPr txBox="1"/>
          <p:nvPr/>
        </p:nvSpPr>
        <p:spPr>
          <a:xfrm>
            <a:off x="2099406" y="2550831"/>
            <a:ext cx="1605637"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App Service</a:t>
            </a:r>
          </a:p>
        </p:txBody>
      </p:sp>
      <p:sp>
        <p:nvSpPr>
          <p:cNvPr id="131" name="TextBox 130">
            <a:extLst>
              <a:ext uri="{FF2B5EF4-FFF2-40B4-BE49-F238E27FC236}">
                <a16:creationId xmlns:a16="http://schemas.microsoft.com/office/drawing/2014/main" id="{0C4C0459-6907-499B-83AC-9E527EC75D32}"/>
              </a:ext>
            </a:extLst>
          </p:cNvPr>
          <p:cNvSpPr txBox="1"/>
          <p:nvPr/>
        </p:nvSpPr>
        <p:spPr>
          <a:xfrm>
            <a:off x="2083550" y="3379225"/>
            <a:ext cx="1605637" cy="8494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Running Docker Containers as Azure Web Apps</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Arial" panose="020B0604020202020204" pitchFamily="34" charset="0"/>
            </a:endParaRPr>
          </a:p>
        </p:txBody>
      </p:sp>
      <p:sp>
        <p:nvSpPr>
          <p:cNvPr id="137" name="TextBox 136">
            <a:extLst>
              <a:ext uri="{FF2B5EF4-FFF2-40B4-BE49-F238E27FC236}">
                <a16:creationId xmlns:a16="http://schemas.microsoft.com/office/drawing/2014/main" id="{456B59EE-8B3E-4F23-A1EB-F3674E05A622}"/>
              </a:ext>
            </a:extLst>
          </p:cNvPr>
          <p:cNvSpPr txBox="1"/>
          <p:nvPr/>
        </p:nvSpPr>
        <p:spPr>
          <a:xfrm>
            <a:off x="4172897" y="2586001"/>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Kubernetes Service</a:t>
            </a:r>
          </a:p>
        </p:txBody>
      </p:sp>
      <p:pic>
        <p:nvPicPr>
          <p:cNvPr id="2052" name="Picture 4"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16577" y="2037263"/>
            <a:ext cx="971759" cy="51017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B3FDB08F-136F-485E-8C88-C57DBDC9BDA8}"/>
              </a:ext>
            </a:extLst>
          </p:cNvPr>
          <p:cNvSpPr txBox="1"/>
          <p:nvPr/>
        </p:nvSpPr>
        <p:spPr>
          <a:xfrm>
            <a:off x="6481361" y="2586001"/>
            <a:ext cx="18421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Container Instance</a:t>
            </a:r>
          </a:p>
        </p:txBody>
      </p:sp>
      <p:sp>
        <p:nvSpPr>
          <p:cNvPr id="146" name="TextBox 145">
            <a:extLst>
              <a:ext uri="{FF2B5EF4-FFF2-40B4-BE49-F238E27FC236}">
                <a16:creationId xmlns:a16="http://schemas.microsoft.com/office/drawing/2014/main" id="{7B5E5225-BDFF-4C3A-AFA0-097453AF17B8}"/>
              </a:ext>
            </a:extLst>
          </p:cNvPr>
          <p:cNvSpPr txBox="1"/>
          <p:nvPr/>
        </p:nvSpPr>
        <p:spPr>
          <a:xfrm>
            <a:off x="4157274" y="3379225"/>
            <a:ext cx="1895085"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882"/>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Azure Container Services (ACS) with Kubernetes + Azure Kubernetes Service</a:t>
            </a:r>
          </a:p>
        </p:txBody>
      </p:sp>
      <p:sp>
        <p:nvSpPr>
          <p:cNvPr id="147" name="TextBox 146">
            <a:extLst>
              <a:ext uri="{FF2B5EF4-FFF2-40B4-BE49-F238E27FC236}">
                <a16:creationId xmlns:a16="http://schemas.microsoft.com/office/drawing/2014/main" id="{685D935C-E2A4-4A01-A7C2-F4B72E3947AF}"/>
              </a:ext>
            </a:extLst>
          </p:cNvPr>
          <p:cNvSpPr txBox="1"/>
          <p:nvPr/>
        </p:nvSpPr>
        <p:spPr>
          <a:xfrm>
            <a:off x="8922124" y="2586001"/>
            <a:ext cx="1577591" cy="390912"/>
          </a:xfrm>
          <a:prstGeom prst="rect">
            <a:avLst/>
          </a:prstGeom>
          <a:noFill/>
        </p:spPr>
        <p:txBody>
          <a:bodyPr wrap="square" lIns="0" tIns="143366" rIns="0" bIns="143366" rtlCol="0" anchor="ctr">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Docker CE</a:t>
            </a:r>
          </a:p>
        </p:txBody>
      </p:sp>
      <p:pic>
        <p:nvPicPr>
          <p:cNvPr id="2054" name="Picture 6" descr="Image result for docker logo png">
            <a:extLst>
              <a:ext uri="{FF2B5EF4-FFF2-40B4-BE49-F238E27FC236}">
                <a16:creationId xmlns:a16="http://schemas.microsoft.com/office/drawing/2014/main" id="{133AB05E-5CDA-4EAD-A15C-4C6F71300DA5}"/>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b="34790"/>
          <a:stretch/>
        </p:blipFill>
        <p:spPr bwMode="auto">
          <a:xfrm>
            <a:off x="9315436" y="2051139"/>
            <a:ext cx="881142" cy="483868"/>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a:extLst>
              <a:ext uri="{FF2B5EF4-FFF2-40B4-BE49-F238E27FC236}">
                <a16:creationId xmlns:a16="http://schemas.microsoft.com/office/drawing/2014/main" id="{7D9E934B-CF63-47F7-985E-D74C9DE37E05}"/>
              </a:ext>
            </a:extLst>
          </p:cNvPr>
          <p:cNvSpPr txBox="1"/>
          <p:nvPr/>
        </p:nvSpPr>
        <p:spPr>
          <a:xfrm>
            <a:off x="8932232" y="3445142"/>
            <a:ext cx="1557373" cy="12187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Docker Community Edition on Windows Server 2016/2019</a:t>
            </a:r>
          </a:p>
        </p:txBody>
      </p:sp>
      <p:sp>
        <p:nvSpPr>
          <p:cNvPr id="2" name="Rectangle 1">
            <a:extLst>
              <a:ext uri="{FF2B5EF4-FFF2-40B4-BE49-F238E27FC236}">
                <a16:creationId xmlns:a16="http://schemas.microsoft.com/office/drawing/2014/main" id="{C72E1F15-6A1B-4D83-80B4-7CBD1FD105BE}"/>
              </a:ext>
            </a:extLst>
          </p:cNvPr>
          <p:cNvSpPr/>
          <p:nvPr/>
        </p:nvSpPr>
        <p:spPr>
          <a:xfrm>
            <a:off x="6531684" y="3394220"/>
            <a:ext cx="1741544" cy="103412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882"/>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DengXian" panose="02010600030101010101" pitchFamily="2" charset="-122"/>
                <a:cs typeface="Arial" panose="020B0604020202020204" pitchFamily="34" charset="0"/>
              </a:rPr>
              <a:t>Running Stand-Alone Docker Containers as a Container Instance</a:t>
            </a:r>
          </a:p>
        </p:txBody>
      </p:sp>
      <p:sp>
        <p:nvSpPr>
          <p:cNvPr id="52" name="Graphic 27">
            <a:extLst>
              <a:ext uri="{FF2B5EF4-FFF2-40B4-BE49-F238E27FC236}">
                <a16:creationId xmlns:a16="http://schemas.microsoft.com/office/drawing/2014/main" id="{8B84C6CF-5839-4929-AA2D-46E7833E4A8D}"/>
              </a:ext>
            </a:extLst>
          </p:cNvPr>
          <p:cNvSpPr/>
          <p:nvPr/>
        </p:nvSpPr>
        <p:spPr>
          <a:xfrm>
            <a:off x="4744714" y="2066106"/>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B4009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itle 5">
            <a:extLst>
              <a:ext uri="{FF2B5EF4-FFF2-40B4-BE49-F238E27FC236}">
                <a16:creationId xmlns:a16="http://schemas.microsoft.com/office/drawing/2014/main" id="{6E65329A-299D-4ACE-92E3-3084A3487AD2}"/>
              </a:ext>
            </a:extLst>
          </p:cNvPr>
          <p:cNvSpPr>
            <a:spLocks noGrp="1"/>
          </p:cNvSpPr>
          <p:nvPr>
            <p:ph type="title"/>
          </p:nvPr>
        </p:nvSpPr>
        <p:spPr>
          <a:xfrm>
            <a:off x="300125" y="272804"/>
            <a:ext cx="11277599" cy="712379"/>
          </a:xfrm>
        </p:spPr>
        <p:txBody>
          <a:bodyPr>
            <a:normAutofit/>
          </a:bodyPr>
          <a:lstStyle/>
          <a:p>
            <a:r>
              <a:rPr lang="fr-BE" sz="2750" dirty="0"/>
              <a:t>Containers on Azure: </a:t>
            </a:r>
            <a:r>
              <a:rPr lang="fr-BE" sz="2750" dirty="0" err="1">
                <a:solidFill>
                  <a:srgbClr val="0478D7"/>
                </a:solidFill>
              </a:rPr>
              <a:t>covered</a:t>
            </a:r>
            <a:r>
              <a:rPr lang="fr-BE" sz="2750" dirty="0">
                <a:solidFill>
                  <a:srgbClr val="0478D7"/>
                </a:solidFill>
              </a:rPr>
              <a:t> in </a:t>
            </a:r>
            <a:r>
              <a:rPr lang="fr-BE" sz="2750" dirty="0" err="1">
                <a:solidFill>
                  <a:srgbClr val="0478D7"/>
                </a:solidFill>
              </a:rPr>
              <a:t>this</a:t>
            </a:r>
            <a:r>
              <a:rPr lang="fr-BE" sz="2750" dirty="0">
                <a:solidFill>
                  <a:srgbClr val="0478D7"/>
                </a:solidFill>
              </a:rPr>
              <a:t> workshop</a:t>
            </a:r>
          </a:p>
        </p:txBody>
      </p:sp>
    </p:spTree>
    <p:extLst>
      <p:ext uri="{BB962C8B-B14F-4D97-AF65-F5344CB8AC3E}">
        <p14:creationId xmlns:p14="http://schemas.microsoft.com/office/powerpoint/2010/main" val="58162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4="http://schemas.microsoft.com/office/drawing/2010/main" xmlns:a16="http://schemas.microsoft.com/office/drawing/2014/main"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C1C1-9F41-49E9-89D0-1F9E6A138E90}"/>
              </a:ext>
            </a:extLst>
          </p:cNvPr>
          <p:cNvSpPr>
            <a:spLocks noGrp="1"/>
          </p:cNvSpPr>
          <p:nvPr>
            <p:ph type="title"/>
          </p:nvPr>
        </p:nvSpPr>
        <p:spPr>
          <a:xfrm>
            <a:off x="235381" y="232028"/>
            <a:ext cx="11306469" cy="813819"/>
          </a:xfrm>
        </p:spPr>
        <p:txBody>
          <a:bodyPr>
            <a:normAutofit/>
          </a:bodyPr>
          <a:lstStyle/>
          <a:p>
            <a:r>
              <a:rPr lang="fr-BE" sz="2750" dirty="0" err="1"/>
              <a:t>Isn’t</a:t>
            </a:r>
            <a:r>
              <a:rPr lang="fr-BE" sz="2750" dirty="0"/>
              <a:t> </a:t>
            </a:r>
            <a:r>
              <a:rPr lang="fr-BE" sz="2750" dirty="0">
                <a:solidFill>
                  <a:srgbClr val="0478D7"/>
                </a:solidFill>
              </a:rPr>
              <a:t>a </a:t>
            </a:r>
            <a:r>
              <a:rPr lang="fr-BE" sz="2750" dirty="0" err="1">
                <a:solidFill>
                  <a:srgbClr val="0478D7"/>
                </a:solidFill>
              </a:rPr>
              <a:t>dotnet</a:t>
            </a:r>
            <a:r>
              <a:rPr lang="fr-BE" sz="2750" dirty="0">
                <a:solidFill>
                  <a:srgbClr val="0478D7"/>
                </a:solidFill>
              </a:rPr>
              <a:t> app </a:t>
            </a:r>
            <a:r>
              <a:rPr lang="fr-BE" sz="2750" dirty="0"/>
              <a:t>the « </a:t>
            </a:r>
            <a:r>
              <a:rPr lang="fr-BE" sz="2750" dirty="0" err="1"/>
              <a:t>easy</a:t>
            </a:r>
            <a:r>
              <a:rPr lang="fr-BE" sz="2750" dirty="0"/>
              <a:t> » </a:t>
            </a:r>
            <a:r>
              <a:rPr lang="fr-BE" sz="2750" dirty="0" err="1"/>
              <a:t>example</a:t>
            </a:r>
            <a:r>
              <a:rPr lang="fr-BE" sz="2750" dirty="0"/>
              <a:t>?</a:t>
            </a:r>
          </a:p>
        </p:txBody>
      </p:sp>
      <p:sp>
        <p:nvSpPr>
          <p:cNvPr id="4" name="Content Placeholder 3">
            <a:extLst>
              <a:ext uri="{FF2B5EF4-FFF2-40B4-BE49-F238E27FC236}">
                <a16:creationId xmlns:a16="http://schemas.microsoft.com/office/drawing/2014/main" id="{5A901BC3-3668-40A2-8023-5282A38E6E0F}"/>
              </a:ext>
            </a:extLst>
          </p:cNvPr>
          <p:cNvSpPr>
            <a:spLocks noGrp="1"/>
          </p:cNvSpPr>
          <p:nvPr>
            <p:ph type="body" sz="quarter" idx="10"/>
          </p:nvPr>
        </p:nvSpPr>
        <p:spPr>
          <a:xfrm>
            <a:off x="586740" y="1165334"/>
            <a:ext cx="11018520" cy="2357184"/>
          </a:xfrm>
        </p:spPr>
        <p:txBody>
          <a:bodyPr/>
          <a:lstStyle/>
          <a:p>
            <a:pPr marL="457200" indent="-457200">
              <a:buClr>
                <a:srgbClr val="0478D7"/>
              </a:buClr>
              <a:buFont typeface="Wingdings" panose="05000000000000000000" pitchFamily="2" charset="2"/>
              <a:buChar char="§"/>
            </a:pPr>
            <a:r>
              <a:rPr lang="fr-BE" dirty="0"/>
              <a:t>.NET </a:t>
            </a:r>
            <a:r>
              <a:rPr lang="fr-BE" dirty="0" err="1"/>
              <a:t>is</a:t>
            </a:r>
            <a:r>
              <a:rPr lang="fr-BE" dirty="0"/>
              <a:t> </a:t>
            </a:r>
            <a:r>
              <a:rPr lang="fr-BE" dirty="0" err="1"/>
              <a:t>used</a:t>
            </a:r>
            <a:r>
              <a:rPr lang="fr-BE" dirty="0"/>
              <a:t> for </a:t>
            </a:r>
            <a:r>
              <a:rPr lang="fr-BE" dirty="0">
                <a:solidFill>
                  <a:srgbClr val="0070C0"/>
                </a:solidFill>
              </a:rPr>
              <a:t>60%</a:t>
            </a:r>
            <a:r>
              <a:rPr lang="fr-BE" dirty="0"/>
              <a:t> of all global Enterprise Web applications</a:t>
            </a:r>
          </a:p>
          <a:p>
            <a:pPr marL="457200" indent="-457200">
              <a:buClr>
                <a:srgbClr val="0478D7"/>
              </a:buClr>
              <a:buFont typeface="Wingdings" panose="05000000000000000000" pitchFamily="2" charset="2"/>
              <a:buChar char="§"/>
            </a:pPr>
            <a:r>
              <a:rPr lang="fr-BE" dirty="0"/>
              <a:t>Containers are </a:t>
            </a:r>
            <a:r>
              <a:rPr lang="fr-BE" dirty="0">
                <a:solidFill>
                  <a:srgbClr val="0478D7"/>
                </a:solidFill>
              </a:rPr>
              <a:t>not</a:t>
            </a:r>
            <a:r>
              <a:rPr lang="fr-BE" dirty="0"/>
              <a:t> development </a:t>
            </a:r>
            <a:r>
              <a:rPr lang="fr-BE" dirty="0" err="1"/>
              <a:t>language</a:t>
            </a:r>
            <a:r>
              <a:rPr lang="fr-BE" dirty="0"/>
              <a:t> </a:t>
            </a:r>
            <a:r>
              <a:rPr lang="fr-BE" dirty="0" err="1">
                <a:solidFill>
                  <a:srgbClr val="0478D7"/>
                </a:solidFill>
              </a:rPr>
              <a:t>specific</a:t>
            </a:r>
            <a:endParaRPr lang="fr-BE" dirty="0">
              <a:solidFill>
                <a:srgbClr val="0478D7"/>
              </a:solidFill>
            </a:endParaRPr>
          </a:p>
          <a:p>
            <a:pPr marL="457200" indent="-457200">
              <a:buClr>
                <a:srgbClr val="0478D7"/>
              </a:buClr>
              <a:buFont typeface="Wingdings" panose="05000000000000000000" pitchFamily="2" charset="2"/>
              <a:buChar char="§"/>
            </a:pPr>
            <a:r>
              <a:rPr lang="fr-BE" dirty="0" err="1"/>
              <a:t>Remember</a:t>
            </a:r>
            <a:r>
              <a:rPr lang="fr-BE" dirty="0"/>
              <a:t>, </a:t>
            </a:r>
            <a:r>
              <a:rPr lang="fr-BE" dirty="0">
                <a:solidFill>
                  <a:srgbClr val="0478D7"/>
                </a:solidFill>
              </a:rPr>
              <a:t>digital transformation </a:t>
            </a:r>
            <a:r>
              <a:rPr lang="fr-BE" dirty="0" err="1"/>
              <a:t>is</a:t>
            </a:r>
            <a:r>
              <a:rPr lang="fr-BE" dirty="0"/>
              <a:t> </a:t>
            </a:r>
            <a:r>
              <a:rPr lang="fr-BE" dirty="0" err="1"/>
              <a:t>focusing</a:t>
            </a:r>
            <a:r>
              <a:rPr lang="fr-BE" dirty="0"/>
              <a:t> on the </a:t>
            </a:r>
            <a:r>
              <a:rPr lang="fr-BE" dirty="0" err="1"/>
              <a:t>evolution</a:t>
            </a:r>
            <a:r>
              <a:rPr lang="fr-BE" dirty="0"/>
              <a:t>, not the </a:t>
            </a:r>
            <a:r>
              <a:rPr lang="fr-BE" dirty="0" err="1"/>
              <a:t>technology</a:t>
            </a:r>
            <a:r>
              <a:rPr lang="fr-BE" dirty="0"/>
              <a:t> or </a:t>
            </a:r>
            <a:r>
              <a:rPr lang="fr-BE" dirty="0" err="1"/>
              <a:t>language</a:t>
            </a:r>
            <a:r>
              <a:rPr lang="fr-BE" dirty="0"/>
              <a:t> </a:t>
            </a:r>
            <a:r>
              <a:rPr lang="fr-BE" dirty="0" err="1"/>
              <a:t>behind</a:t>
            </a:r>
            <a:r>
              <a:rPr lang="fr-BE" dirty="0"/>
              <a:t> </a:t>
            </a:r>
            <a:r>
              <a:rPr lang="fr-BE" dirty="0" err="1"/>
              <a:t>it</a:t>
            </a:r>
            <a:endParaRPr lang="fr-BE" dirty="0"/>
          </a:p>
          <a:p>
            <a:pPr marL="457200" indent="-457200">
              <a:buClr>
                <a:srgbClr val="0478D7"/>
              </a:buClr>
              <a:buFont typeface="Wingdings" panose="05000000000000000000" pitchFamily="2" charset="2"/>
              <a:buChar char="§"/>
            </a:pPr>
            <a:r>
              <a:rPr lang="fr-BE" dirty="0" err="1"/>
              <a:t>Examples</a:t>
            </a:r>
            <a:r>
              <a:rPr lang="fr-BE" dirty="0"/>
              <a:t> </a:t>
            </a:r>
            <a:r>
              <a:rPr lang="fr-BE" dirty="0" err="1"/>
              <a:t>we</a:t>
            </a:r>
            <a:r>
              <a:rPr lang="fr-BE" dirty="0"/>
              <a:t> use in </a:t>
            </a:r>
            <a:r>
              <a:rPr lang="fr-BE" dirty="0" err="1"/>
              <a:t>this</a:t>
            </a:r>
            <a:r>
              <a:rPr lang="fr-BE" dirty="0"/>
              <a:t> workshop are </a:t>
            </a:r>
            <a:r>
              <a:rPr lang="fr-BE" dirty="0" err="1">
                <a:solidFill>
                  <a:srgbClr val="0478D7"/>
                </a:solidFill>
              </a:rPr>
              <a:t>just</a:t>
            </a:r>
            <a:r>
              <a:rPr lang="fr-BE" dirty="0">
                <a:solidFill>
                  <a:srgbClr val="0478D7"/>
                </a:solidFill>
              </a:rPr>
              <a:t> </a:t>
            </a:r>
            <a:r>
              <a:rPr lang="fr-BE" dirty="0" err="1">
                <a:solidFill>
                  <a:srgbClr val="0478D7"/>
                </a:solidFill>
              </a:rPr>
              <a:t>examples</a:t>
            </a:r>
            <a:endParaRPr lang="fr-BE" dirty="0">
              <a:solidFill>
                <a:srgbClr val="0478D7"/>
              </a:solidFill>
            </a:endParaRPr>
          </a:p>
          <a:p>
            <a:pPr>
              <a:buClr>
                <a:srgbClr val="0478D7"/>
              </a:buClr>
            </a:pPr>
            <a:endParaRPr lang="fr-BE" dirty="0"/>
          </a:p>
        </p:txBody>
      </p:sp>
      <p:pic>
        <p:nvPicPr>
          <p:cNvPr id="1028" name="Picture 4" descr="See the source image">
            <a:extLst>
              <a:ext uri="{FF2B5EF4-FFF2-40B4-BE49-F238E27FC236}">
                <a16:creationId xmlns:a16="http://schemas.microsoft.com/office/drawing/2014/main" id="{0DF840EF-5D9D-4087-8C2F-0586E4B43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81" y="3566907"/>
            <a:ext cx="5566496" cy="305906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10C035AA-F8C4-46A0-81AF-8404108691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3600" y="3566907"/>
            <a:ext cx="5507939" cy="309929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5101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BB5E1-88B4-4C7C-8845-4A47B1C03FC5}"/>
              </a:ext>
            </a:extLst>
          </p:cNvPr>
          <p:cNvSpPr>
            <a:spLocks noGrp="1"/>
          </p:cNvSpPr>
          <p:nvPr>
            <p:ph type="title"/>
          </p:nvPr>
        </p:nvSpPr>
        <p:spPr/>
        <p:txBody>
          <a:bodyPr>
            <a:normAutofit/>
          </a:bodyPr>
          <a:lstStyle/>
          <a:p>
            <a:r>
              <a:rPr lang="fr-BE" sz="2750" dirty="0" err="1">
                <a:latin typeface="+mj-lt"/>
              </a:rPr>
              <a:t>ASP.Net</a:t>
            </a:r>
            <a:r>
              <a:rPr lang="fr-BE" sz="2750" dirty="0">
                <a:latin typeface="+mj-lt"/>
              </a:rPr>
              <a:t> application architecture guides</a:t>
            </a:r>
          </a:p>
        </p:txBody>
      </p:sp>
      <p:pic>
        <p:nvPicPr>
          <p:cNvPr id="6" name="Picture 5">
            <a:extLst>
              <a:ext uri="{FF2B5EF4-FFF2-40B4-BE49-F238E27FC236}">
                <a16:creationId xmlns:a16="http://schemas.microsoft.com/office/drawing/2014/main" id="{0331768E-1110-4A39-8EF6-0D1DDB00E981}"/>
              </a:ext>
            </a:extLst>
          </p:cNvPr>
          <p:cNvPicPr>
            <a:picLocks noChangeAspect="1"/>
          </p:cNvPicPr>
          <p:nvPr/>
        </p:nvPicPr>
        <p:blipFill>
          <a:blip r:embed="rId2"/>
          <a:stretch>
            <a:fillRect/>
          </a:stretch>
        </p:blipFill>
        <p:spPr>
          <a:xfrm>
            <a:off x="457200" y="1099525"/>
            <a:ext cx="8596520" cy="5511644"/>
          </a:xfrm>
          <a:prstGeom prst="rect">
            <a:avLst/>
          </a:prstGeom>
        </p:spPr>
      </p:pic>
      <p:sp>
        <p:nvSpPr>
          <p:cNvPr id="7" name="Rectangle: Rounded Corners 6">
            <a:extLst>
              <a:ext uri="{FF2B5EF4-FFF2-40B4-BE49-F238E27FC236}">
                <a16:creationId xmlns:a16="http://schemas.microsoft.com/office/drawing/2014/main" id="{9A744370-B73F-429F-BB4E-B297678E65D1}"/>
              </a:ext>
            </a:extLst>
          </p:cNvPr>
          <p:cNvSpPr/>
          <p:nvPr/>
        </p:nvSpPr>
        <p:spPr>
          <a:xfrm>
            <a:off x="9210795" y="2674480"/>
            <a:ext cx="2889055" cy="2361734"/>
          </a:xfrm>
          <a:prstGeom prst="round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dirty="0">
                <a:ln>
                  <a:noFill/>
                </a:ln>
                <a:solidFill>
                  <a:srgbClr val="E9E9E9"/>
                </a:solidFill>
                <a:effectLst/>
                <a:uLnTx/>
                <a:uFillTx/>
                <a:latin typeface="Segoe UI"/>
                <a:ea typeface="+mn-ea"/>
                <a:cs typeface="+mn-cs"/>
                <a:hlinkClick r:id="rId3"/>
              </a:rPr>
              <a:t>https://www.microsoft.com/net/learn/dotnet/architecture-guides</a:t>
            </a:r>
            <a:endParaRPr kumimoji="0" lang="fr-BE" sz="1600" b="0" i="0" u="none" strike="noStrike" kern="1200" cap="none" spc="0" normalizeH="0" baseline="0" noProof="0" dirty="0">
              <a:ln>
                <a:noFill/>
              </a:ln>
              <a:solidFill>
                <a:srgbClr val="E9E9E9"/>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BE" sz="1600" b="0" i="0" u="none" strike="noStrike" kern="1200" cap="none" spc="0" normalizeH="0" baseline="0" noProof="0" dirty="0">
              <a:ln>
                <a:noFill/>
              </a:ln>
              <a:solidFill>
                <a:srgbClr val="E9E9E9"/>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BE" sz="1600" b="0" i="0" u="none" strike="noStrike" kern="1200" cap="none" spc="0" normalizeH="0" baseline="0" noProof="0" dirty="0" err="1">
                <a:ln>
                  <a:noFill/>
                </a:ln>
                <a:solidFill>
                  <a:schemeClr val="tx1"/>
                </a:solidFill>
                <a:effectLst/>
                <a:uLnTx/>
                <a:uFillTx/>
                <a:latin typeface="Segoe UI"/>
                <a:ea typeface="+mn-ea"/>
                <a:cs typeface="+mn-cs"/>
              </a:rPr>
              <a:t>Microservices</a:t>
            </a:r>
            <a:endParaRPr kumimoji="0" lang="fr-BE" sz="1600" b="0" i="0" u="none" strike="noStrike" kern="1200" cap="none" spc="0" normalizeH="0" baseline="0" noProof="0" dirty="0">
              <a:ln>
                <a:noFill/>
              </a:ln>
              <a:solidFill>
                <a:schemeClr val="tx1"/>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BE" sz="1600" b="0" i="0" u="none" strike="noStrike" kern="1200" cap="none" spc="0" normalizeH="0" baseline="0" noProof="0" dirty="0">
                <a:ln>
                  <a:noFill/>
                </a:ln>
                <a:solidFill>
                  <a:schemeClr val="tx1"/>
                </a:solidFill>
                <a:effectLst/>
                <a:uLnTx/>
                <a:uFillTx/>
                <a:latin typeface="Segoe UI"/>
                <a:ea typeface="+mn-ea"/>
                <a:cs typeface="+mn-cs"/>
              </a:rPr>
              <a:t>Docker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BE" sz="1600" b="0" i="0" u="none" strike="noStrike" kern="1200" cap="none" spc="0" normalizeH="0" baseline="0" noProof="0" dirty="0">
                <a:ln>
                  <a:noFill/>
                </a:ln>
                <a:solidFill>
                  <a:schemeClr val="tx1"/>
                </a:solidFill>
                <a:effectLst/>
                <a:uLnTx/>
                <a:uFillTx/>
                <a:latin typeface="Segoe UI"/>
                <a:ea typeface="+mn-ea"/>
                <a:cs typeface="+mn-cs"/>
              </a:rPr>
              <a:t>Windows Containers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fr-BE" sz="1600" b="0" i="0" u="none" strike="noStrike" kern="1200" cap="none" spc="0" normalizeH="0" baseline="0" noProof="0" dirty="0">
                <a:ln>
                  <a:noFill/>
                </a:ln>
                <a:solidFill>
                  <a:schemeClr val="tx1"/>
                </a:solidFill>
                <a:effectLst/>
                <a:uLnTx/>
                <a:uFillTx/>
                <a:latin typeface="Segoe UI"/>
                <a:ea typeface="+mn-ea"/>
                <a:cs typeface="+mn-cs"/>
              </a:rPr>
              <a:t>Azure Containers</a:t>
            </a:r>
          </a:p>
        </p:txBody>
      </p:sp>
    </p:spTree>
    <p:extLst>
      <p:ext uri="{BB962C8B-B14F-4D97-AF65-F5344CB8AC3E}">
        <p14:creationId xmlns:p14="http://schemas.microsoft.com/office/powerpoint/2010/main" val="387815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72BC330-4ABE-4F6B-801E-6C35A57D8242}"/>
              </a:ext>
            </a:extLst>
          </p:cNvPr>
          <p:cNvSpPr txBox="1"/>
          <p:nvPr/>
        </p:nvSpPr>
        <p:spPr>
          <a:xfrm>
            <a:off x="4880708" y="1762354"/>
            <a:ext cx="7116756" cy="1448287"/>
          </a:xfrm>
          <a:prstGeom prst="rect">
            <a:avLst/>
          </a:prstGeom>
          <a:noFill/>
        </p:spPr>
        <p:txBody>
          <a:bodyPr wrap="square" rtlCol="0">
            <a:spAutoFit/>
          </a:bodyPr>
          <a:lstStyle/>
          <a:p>
            <a:pPr marL="285640" marR="0" lvl="0" indent="-28564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Intended for .NET developers and solution architects</a:t>
            </a:r>
          </a:p>
          <a:p>
            <a:pPr marL="285640" marR="0" lvl="0" indent="-28564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Prescriptive guidance on how to modernize your existing .NET apps and migrate to the Azure cloud</a:t>
            </a:r>
          </a:p>
          <a:p>
            <a:pPr marL="285640" marR="0" lvl="0" indent="-28564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Accompanied with journeys of modernizing existing ASP.NET web apps </a:t>
            </a:r>
            <a:b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b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a:t>
            </a:r>
            <a:r>
              <a:rPr kumimoji="0" lang="en-US" sz="1470" b="1" i="0" u="none" strike="noStrike" kern="1200" cap="none" spc="0" normalizeH="0" baseline="0" noProof="0" dirty="0">
                <a:ln>
                  <a:noFill/>
                </a:ln>
                <a:solidFill>
                  <a:prstClr val="black"/>
                </a:solidFill>
                <a:effectLst/>
                <a:uLnTx/>
                <a:uFillTx/>
                <a:latin typeface="Segoe UI" charset="0"/>
                <a:ea typeface="Segoe UI" charset="0"/>
                <a:cs typeface="Segoe UI" charset="0"/>
              </a:rPr>
              <a:t>WebForms</a:t>
            </a: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 </a:t>
            </a:r>
            <a:r>
              <a:rPr kumimoji="0" lang="en-US" sz="1470" b="1" i="0" u="none" strike="noStrike" kern="1200" cap="none" spc="0" normalizeH="0" baseline="0" noProof="0" dirty="0">
                <a:ln>
                  <a:noFill/>
                </a:ln>
                <a:solidFill>
                  <a:prstClr val="black"/>
                </a:solidFill>
                <a:effectLst/>
                <a:uLnTx/>
                <a:uFillTx/>
                <a:latin typeface="Segoe UI" charset="0"/>
                <a:ea typeface="Segoe UI" charset="0"/>
                <a:cs typeface="Segoe UI" charset="0"/>
              </a:rPr>
              <a:t>MVC</a:t>
            </a: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 and N-Tier apps (</a:t>
            </a:r>
            <a:r>
              <a:rPr kumimoji="0" lang="en-US" sz="1470" b="1" i="0" u="none" strike="noStrike" kern="1200" cap="none" spc="0" normalizeH="0" baseline="0" noProof="0" dirty="0">
                <a:ln>
                  <a:noFill/>
                </a:ln>
                <a:solidFill>
                  <a:prstClr val="black"/>
                </a:solidFill>
                <a:effectLst/>
                <a:uLnTx/>
                <a:uFillTx/>
                <a:latin typeface="Segoe UI" charset="0"/>
                <a:ea typeface="Segoe UI" charset="0"/>
                <a:cs typeface="Segoe UI" charset="0"/>
              </a:rPr>
              <a:t>WCF</a:t>
            </a: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 + </a:t>
            </a:r>
            <a:r>
              <a:rPr kumimoji="0" lang="en-US" sz="1470" b="1" i="0" u="none" strike="noStrike" kern="1200" cap="none" spc="0" normalizeH="0" baseline="0" noProof="0" dirty="0">
                <a:ln>
                  <a:noFill/>
                </a:ln>
                <a:solidFill>
                  <a:prstClr val="black"/>
                </a:solidFill>
                <a:effectLst/>
                <a:uLnTx/>
                <a:uFillTx/>
                <a:latin typeface="Segoe UI" charset="0"/>
                <a:ea typeface="Segoe UI" charset="0"/>
                <a:cs typeface="Segoe UI" charset="0"/>
              </a:rPr>
              <a:t>WinForms</a:t>
            </a: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 on </a:t>
            </a:r>
            <a:r>
              <a:rPr kumimoji="0" lang="en-US" sz="1470" b="0" i="0" u="sng" strike="noStrike" kern="1200" cap="none" spc="0" normalizeH="0" baseline="0" noProof="0" dirty="0" err="1">
                <a:ln>
                  <a:noFill/>
                </a:ln>
                <a:solidFill>
                  <a:prstClr val="black"/>
                </a:solidFill>
                <a:effectLst/>
                <a:uLnTx/>
                <a:uFillTx/>
                <a:latin typeface="Segoe UI" charset="0"/>
                <a:ea typeface="Segoe UI" charset="0"/>
                <a:cs typeface="Segoe UI" charset="0"/>
              </a:rPr>
              <a:t>eShopModernizing</a:t>
            </a:r>
            <a:r>
              <a:rPr kumimoji="0" lang="en-US" sz="1470" b="0" i="0" u="none" strike="noStrike" kern="1200" cap="none" spc="0" normalizeH="0" baseline="0" noProof="0" dirty="0">
                <a:ln>
                  <a:noFill/>
                </a:ln>
                <a:solidFill>
                  <a:prstClr val="black"/>
                </a:solidFill>
                <a:effectLst/>
                <a:uLnTx/>
                <a:uFillTx/>
                <a:latin typeface="Segoe UI" charset="0"/>
                <a:ea typeface="Segoe UI" charset="0"/>
                <a:cs typeface="Segoe UI" charset="0"/>
              </a:rPr>
              <a:t> repository.</a:t>
            </a:r>
          </a:p>
        </p:txBody>
      </p:sp>
      <p:pic>
        <p:nvPicPr>
          <p:cNvPr id="1026" name="Picture 2" descr="image">
            <a:extLst>
              <a:ext uri="{FF2B5EF4-FFF2-40B4-BE49-F238E27FC236}">
                <a16:creationId xmlns:a16="http://schemas.microsoft.com/office/drawing/2014/main" id="{44476A30-1163-41D4-A7D3-3C02AB182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227" y="3752704"/>
            <a:ext cx="2083564" cy="1011012"/>
          </a:xfrm>
          <a:prstGeom prst="rect">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16" name="Title 1"/>
          <p:cNvSpPr txBox="1">
            <a:spLocks/>
          </p:cNvSpPr>
          <p:nvPr/>
        </p:nvSpPr>
        <p:spPr>
          <a:xfrm>
            <a:off x="194537" y="326219"/>
            <a:ext cx="11756964" cy="882294"/>
          </a:xfrm>
          <a:prstGeom prst="rect">
            <a:avLst/>
          </a:prstGeom>
        </p:spPr>
        <p:txBody>
          <a:bodyPr vert="horz" wrap="square" lIns="143407" tIns="89630" rIns="143407" bIns="89630" rtlCol="0" anchor="t">
            <a:normAutofit/>
          </a:bodyPr>
          <a:lstStyle>
            <a:lvl1pPr algn="l" defTabSz="913231" rtl="0" eaLnBrk="0" fontAlgn="base" hangingPunct="0">
              <a:lnSpc>
                <a:spcPct val="90000"/>
              </a:lnSpc>
              <a:spcBef>
                <a:spcPct val="0"/>
              </a:spcBef>
              <a:spcAft>
                <a:spcPct val="0"/>
              </a:spcAft>
              <a:defRPr lang="en-US" sz="5398" kern="1200" spc="-100" dirty="0">
                <a:ln w="3175">
                  <a:noFill/>
                </a:ln>
                <a:solidFill>
                  <a:schemeClr val="tx2"/>
                </a:solidFill>
                <a:latin typeface="+mj-lt"/>
                <a:ea typeface="ＭＳ Ｐゴシック" charset="0"/>
                <a:cs typeface="Segoe UI" pitchFamily="34" charset="0"/>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pPr marL="0" marR="0" lvl="0" indent="0" algn="l" defTabSz="895068" rtl="0" eaLnBrk="0" fontAlgn="base" latinLnBrk="0" hangingPunct="0">
              <a:lnSpc>
                <a:spcPct val="90000"/>
              </a:lnSpc>
              <a:spcBef>
                <a:spcPct val="0"/>
              </a:spcBef>
              <a:spcAft>
                <a:spcPct val="0"/>
              </a:spcAft>
              <a:buClrTx/>
              <a:buSzTx/>
              <a:buFontTx/>
              <a:buNone/>
              <a:tabLst/>
              <a:defRPr/>
            </a:pPr>
            <a:endParaRPr kumimoji="0" lang="en-US" sz="1961" b="0" i="0" u="none" strike="noStrike" kern="1200" cap="none" spc="-98" normalizeH="0" baseline="0" noProof="0" dirty="0">
              <a:ln w="3175">
                <a:noFill/>
              </a:ln>
              <a:solidFill>
                <a:srgbClr val="FFFFFF">
                  <a:lumMod val="85000"/>
                  <a:lumOff val="15000"/>
                </a:srgbClr>
              </a:solidFill>
              <a:effectLst/>
              <a:uLnTx/>
              <a:uFillTx/>
              <a:latin typeface="Segoe UI Light" charset="0"/>
              <a:ea typeface="Segoe UI Light" charset="0"/>
              <a:cs typeface="Segoe UI Light" charset="0"/>
            </a:endParaRPr>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4112" y="6417083"/>
            <a:ext cx="986593" cy="362860"/>
          </a:xfrm>
          <a:prstGeom prst="rect">
            <a:avLst/>
          </a:prstGeom>
        </p:spPr>
      </p:pic>
      <p:sp>
        <p:nvSpPr>
          <p:cNvPr id="2" name="Rectangle 1">
            <a:extLst>
              <a:ext uri="{FF2B5EF4-FFF2-40B4-BE49-F238E27FC236}">
                <a16:creationId xmlns:a16="http://schemas.microsoft.com/office/drawing/2014/main" id="{5FDA7B1E-7DAF-488D-B461-F51AFBFC4C3C}"/>
              </a:ext>
            </a:extLst>
          </p:cNvPr>
          <p:cNvSpPr/>
          <p:nvPr/>
        </p:nvSpPr>
        <p:spPr>
          <a:xfrm>
            <a:off x="6096001" y="6417084"/>
            <a:ext cx="4635163" cy="31202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https://github.com/dotnet-architecture/eShopModernizing </a:t>
            </a:r>
          </a:p>
        </p:txBody>
      </p:sp>
      <p:sp>
        <p:nvSpPr>
          <p:cNvPr id="3" name="Rectangle 2">
            <a:extLst>
              <a:ext uri="{FF2B5EF4-FFF2-40B4-BE49-F238E27FC236}">
                <a16:creationId xmlns:a16="http://schemas.microsoft.com/office/drawing/2014/main" id="{7CA411CD-AFAA-435C-9454-2F603FCFB9B7}"/>
              </a:ext>
            </a:extLst>
          </p:cNvPr>
          <p:cNvSpPr/>
          <p:nvPr/>
        </p:nvSpPr>
        <p:spPr>
          <a:xfrm>
            <a:off x="1084923" y="6417083"/>
            <a:ext cx="3718760" cy="31202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https://aka.ms/liftandshiftwithcontainersebook</a:t>
            </a:r>
          </a:p>
        </p:txBody>
      </p:sp>
      <p:sp>
        <p:nvSpPr>
          <p:cNvPr id="4" name="Rectangle 3">
            <a:extLst>
              <a:ext uri="{FF2B5EF4-FFF2-40B4-BE49-F238E27FC236}">
                <a16:creationId xmlns:a16="http://schemas.microsoft.com/office/drawing/2014/main" id="{BBA6B781-5549-4033-833F-D26B9DB868CA}"/>
              </a:ext>
            </a:extLst>
          </p:cNvPr>
          <p:cNvSpPr/>
          <p:nvPr/>
        </p:nvSpPr>
        <p:spPr>
          <a:xfrm>
            <a:off x="2188625" y="1342175"/>
            <a:ext cx="1635152" cy="37479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eBook/Guide</a:t>
            </a:r>
          </a:p>
        </p:txBody>
      </p:sp>
      <p:sp>
        <p:nvSpPr>
          <p:cNvPr id="13" name="Rectangle 12">
            <a:extLst>
              <a:ext uri="{FF2B5EF4-FFF2-40B4-BE49-F238E27FC236}">
                <a16:creationId xmlns:a16="http://schemas.microsoft.com/office/drawing/2014/main" id="{9EDB6A77-521A-4F4C-B6A0-F9D164C90BDC}"/>
              </a:ext>
            </a:extLst>
          </p:cNvPr>
          <p:cNvSpPr/>
          <p:nvPr/>
        </p:nvSpPr>
        <p:spPr>
          <a:xfrm>
            <a:off x="6493034" y="1338464"/>
            <a:ext cx="3632722" cy="36747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Sample Apps for modernization</a:t>
            </a:r>
          </a:p>
        </p:txBody>
      </p:sp>
      <p:grpSp>
        <p:nvGrpSpPr>
          <p:cNvPr id="7" name="Group 6">
            <a:extLst>
              <a:ext uri="{FF2B5EF4-FFF2-40B4-BE49-F238E27FC236}">
                <a16:creationId xmlns:a16="http://schemas.microsoft.com/office/drawing/2014/main" id="{2036B039-E8D1-4E12-AA2C-DF0C5A457B21}"/>
              </a:ext>
            </a:extLst>
          </p:cNvPr>
          <p:cNvGrpSpPr/>
          <p:nvPr/>
        </p:nvGrpSpPr>
        <p:grpSpPr>
          <a:xfrm>
            <a:off x="8337063" y="4239656"/>
            <a:ext cx="3508408" cy="1970962"/>
            <a:chOff x="5227637" y="3842911"/>
            <a:chExt cx="3578759" cy="2010484"/>
          </a:xfrm>
        </p:grpSpPr>
        <p:pic>
          <p:nvPicPr>
            <p:cNvPr id="12" name="Picture 11">
              <a:extLst>
                <a:ext uri="{FF2B5EF4-FFF2-40B4-BE49-F238E27FC236}">
                  <a16:creationId xmlns:a16="http://schemas.microsoft.com/office/drawing/2014/main" id="{0AEE7DF2-E475-4523-97FD-146644704B28}"/>
                </a:ext>
              </a:extLst>
            </p:cNvPr>
            <p:cNvPicPr>
              <a:picLocks noChangeAspect="1"/>
            </p:cNvPicPr>
            <p:nvPr/>
          </p:nvPicPr>
          <p:blipFill>
            <a:blip r:embed="rId5"/>
            <a:stretch>
              <a:fillRect/>
            </a:stretch>
          </p:blipFill>
          <p:spPr>
            <a:xfrm>
              <a:off x="5227637" y="3851591"/>
              <a:ext cx="2548098" cy="2001804"/>
            </a:xfrm>
            <a:prstGeom prst="rect">
              <a:avLst/>
            </a:prstGeom>
          </p:spPr>
        </p:pic>
        <p:pic>
          <p:nvPicPr>
            <p:cNvPr id="5" name="Picture 4">
              <a:extLst>
                <a:ext uri="{FF2B5EF4-FFF2-40B4-BE49-F238E27FC236}">
                  <a16:creationId xmlns:a16="http://schemas.microsoft.com/office/drawing/2014/main" id="{635C82DF-CB66-4681-B5EA-06B206249D2F}"/>
                </a:ext>
              </a:extLst>
            </p:cNvPr>
            <p:cNvPicPr>
              <a:picLocks noChangeAspect="1"/>
            </p:cNvPicPr>
            <p:nvPr/>
          </p:nvPicPr>
          <p:blipFill>
            <a:blip r:embed="rId6"/>
            <a:stretch>
              <a:fillRect/>
            </a:stretch>
          </p:blipFill>
          <p:spPr>
            <a:xfrm>
              <a:off x="7666037" y="4153728"/>
              <a:ext cx="1140359" cy="640371"/>
            </a:xfrm>
            <a:prstGeom prst="rect">
              <a:avLst/>
            </a:prstGeom>
          </p:spPr>
        </p:pic>
        <p:sp>
          <p:nvSpPr>
            <p:cNvPr id="6" name="Rectangle 5">
              <a:extLst>
                <a:ext uri="{FF2B5EF4-FFF2-40B4-BE49-F238E27FC236}">
                  <a16:creationId xmlns:a16="http://schemas.microsoft.com/office/drawing/2014/main" id="{EF5D6F2D-22CA-4001-8B4F-BEC57A6753D3}"/>
                </a:ext>
              </a:extLst>
            </p:cNvPr>
            <p:cNvSpPr/>
            <p:nvPr/>
          </p:nvSpPr>
          <p:spPr>
            <a:xfrm>
              <a:off x="7785147" y="3842911"/>
              <a:ext cx="1011815" cy="33855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Calibri" panose="020F0502020204030204"/>
                  <a:ea typeface="+mn-ea"/>
                  <a:cs typeface="+mn-cs"/>
                </a:rPr>
                <a:t>WCF service 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Calibri" panose="020F0502020204030204"/>
                  <a:ea typeface="+mn-ea"/>
                  <a:cs typeface="+mn-cs"/>
                </a:rPr>
                <a:t>Windows Container</a:t>
              </a:r>
            </a:p>
          </p:txBody>
        </p:sp>
      </p:grpSp>
      <p:pic>
        <p:nvPicPr>
          <p:cNvPr id="9" name="Picture 8">
            <a:extLst>
              <a:ext uri="{FF2B5EF4-FFF2-40B4-BE49-F238E27FC236}">
                <a16:creationId xmlns:a16="http://schemas.microsoft.com/office/drawing/2014/main" id="{397A6D24-3338-460F-849E-C6BE71B79BA7}"/>
              </a:ext>
            </a:extLst>
          </p:cNvPr>
          <p:cNvPicPr>
            <a:picLocks noChangeAspect="1"/>
          </p:cNvPicPr>
          <p:nvPr/>
        </p:nvPicPr>
        <p:blipFill>
          <a:blip r:embed="rId7"/>
          <a:stretch>
            <a:fillRect/>
          </a:stretch>
        </p:blipFill>
        <p:spPr>
          <a:xfrm>
            <a:off x="5729709" y="4986676"/>
            <a:ext cx="1320323" cy="1099291"/>
          </a:xfrm>
          <a:prstGeom prst="rect">
            <a:avLst/>
          </a:prstGeom>
        </p:spPr>
      </p:pic>
      <p:sp>
        <p:nvSpPr>
          <p:cNvPr id="18" name="Rectangle 17">
            <a:extLst>
              <a:ext uri="{FF2B5EF4-FFF2-40B4-BE49-F238E27FC236}">
                <a16:creationId xmlns:a16="http://schemas.microsoft.com/office/drawing/2014/main" id="{9F374918-ED71-4489-89CD-C773D54FEE49}"/>
              </a:ext>
            </a:extLst>
          </p:cNvPr>
          <p:cNvSpPr/>
          <p:nvPr/>
        </p:nvSpPr>
        <p:spPr>
          <a:xfrm>
            <a:off x="6021298" y="3353901"/>
            <a:ext cx="1209420" cy="305938"/>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Client UI apps</a:t>
            </a:r>
          </a:p>
        </p:txBody>
      </p:sp>
      <p:sp>
        <p:nvSpPr>
          <p:cNvPr id="19" name="Rectangle 18">
            <a:extLst>
              <a:ext uri="{FF2B5EF4-FFF2-40B4-BE49-F238E27FC236}">
                <a16:creationId xmlns:a16="http://schemas.microsoft.com/office/drawing/2014/main" id="{95A112B7-9657-4CAC-9EDF-22001A9EEBCC}"/>
              </a:ext>
            </a:extLst>
          </p:cNvPr>
          <p:cNvSpPr/>
          <p:nvPr/>
        </p:nvSpPr>
        <p:spPr>
          <a:xfrm>
            <a:off x="4887566" y="3960899"/>
            <a:ext cx="806489" cy="565737"/>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000000"/>
                </a:solidFill>
                <a:effectLst/>
                <a:uLnTx/>
                <a:uFillTx/>
                <a:latin typeface="Calibri" panose="020F0502020204030204"/>
                <a:ea typeface="+mn-ea"/>
                <a:cs typeface="+mn-cs"/>
              </a:rPr>
              <a:t>ASP.NET</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000000"/>
                </a:solidFill>
                <a:effectLst/>
                <a:uLnTx/>
                <a:uFillTx/>
                <a:latin typeface="Calibri" panose="020F0502020204030204"/>
                <a:ea typeface="+mn-ea"/>
                <a:cs typeface="+mn-cs"/>
              </a:rPr>
              <a:t>MVC &amp;</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000000"/>
                </a:solidFill>
                <a:effectLst/>
                <a:uLnTx/>
                <a:uFillTx/>
                <a:latin typeface="Calibri" panose="020F0502020204030204"/>
                <a:ea typeface="+mn-ea"/>
                <a:cs typeface="+mn-cs"/>
              </a:rPr>
              <a:t>Web Forms</a:t>
            </a:r>
          </a:p>
        </p:txBody>
      </p:sp>
      <p:sp>
        <p:nvSpPr>
          <p:cNvPr id="20" name="Rectangle 19">
            <a:extLst>
              <a:ext uri="{FF2B5EF4-FFF2-40B4-BE49-F238E27FC236}">
                <a16:creationId xmlns:a16="http://schemas.microsoft.com/office/drawing/2014/main" id="{AEA040CF-26A1-4B27-86C2-382A4A5B9FF8}"/>
              </a:ext>
            </a:extLst>
          </p:cNvPr>
          <p:cNvSpPr/>
          <p:nvPr/>
        </p:nvSpPr>
        <p:spPr>
          <a:xfrm>
            <a:off x="4918995" y="5441466"/>
            <a:ext cx="743630" cy="248925"/>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29" b="1" i="0" u="none" strike="noStrike" kern="1200" cap="none" spc="0" normalizeH="0" baseline="0" noProof="0" dirty="0">
                <a:ln>
                  <a:noFill/>
                </a:ln>
                <a:solidFill>
                  <a:srgbClr val="000000"/>
                </a:solidFill>
                <a:effectLst/>
                <a:uLnTx/>
                <a:uFillTx/>
                <a:latin typeface="Calibri" panose="020F0502020204030204"/>
                <a:ea typeface="+mn-ea"/>
                <a:cs typeface="+mn-cs"/>
              </a:rPr>
              <a:t>WinForms</a:t>
            </a:r>
          </a:p>
        </p:txBody>
      </p:sp>
      <p:cxnSp>
        <p:nvCxnSpPr>
          <p:cNvPr id="14" name="Straight Connector 13">
            <a:extLst>
              <a:ext uri="{FF2B5EF4-FFF2-40B4-BE49-F238E27FC236}">
                <a16:creationId xmlns:a16="http://schemas.microsoft.com/office/drawing/2014/main" id="{4D66742E-D5D9-4B08-9C21-8C2266946E2E}"/>
              </a:ext>
            </a:extLst>
          </p:cNvPr>
          <p:cNvCxnSpPr/>
          <p:nvPr/>
        </p:nvCxnSpPr>
        <p:spPr>
          <a:xfrm>
            <a:off x="8187658" y="3417933"/>
            <a:ext cx="0" cy="287358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01E6A8D-053B-40E1-87D8-3C659EA840A5}"/>
              </a:ext>
            </a:extLst>
          </p:cNvPr>
          <p:cNvSpPr/>
          <p:nvPr/>
        </p:nvSpPr>
        <p:spPr>
          <a:xfrm>
            <a:off x="9606997" y="3354299"/>
            <a:ext cx="1106204" cy="305938"/>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Architecture</a:t>
            </a:r>
          </a:p>
        </p:txBody>
      </p:sp>
      <p:cxnSp>
        <p:nvCxnSpPr>
          <p:cNvPr id="23" name="Straight Arrow Connector 22">
            <a:extLst>
              <a:ext uri="{FF2B5EF4-FFF2-40B4-BE49-F238E27FC236}">
                <a16:creationId xmlns:a16="http://schemas.microsoft.com/office/drawing/2014/main" id="{E64A4A53-0C8D-4B42-B1CC-D75505462FF8}"/>
              </a:ext>
            </a:extLst>
          </p:cNvPr>
          <p:cNvCxnSpPr>
            <a:cxnSpLocks/>
          </p:cNvCxnSpPr>
          <p:nvPr/>
        </p:nvCxnSpPr>
        <p:spPr>
          <a:xfrm>
            <a:off x="9933473" y="5112449"/>
            <a:ext cx="0" cy="18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63A9589-2D6C-4430-98DF-6777B794E2B6}"/>
              </a:ext>
            </a:extLst>
          </p:cNvPr>
          <p:cNvCxnSpPr>
            <a:cxnSpLocks/>
            <a:stCxn id="5" idx="2"/>
          </p:cNvCxnSpPr>
          <p:nvPr/>
        </p:nvCxnSpPr>
        <p:spPr>
          <a:xfrm flipH="1">
            <a:off x="10625475" y="5172146"/>
            <a:ext cx="661025" cy="52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9DFE7CB-7099-4818-86EE-C3CCB86CF4C7}"/>
              </a:ext>
            </a:extLst>
          </p:cNvPr>
          <p:cNvSpPr/>
          <p:nvPr/>
        </p:nvSpPr>
        <p:spPr>
          <a:xfrm>
            <a:off x="9382891" y="3752704"/>
            <a:ext cx="1120517" cy="3059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Browser</a:t>
            </a:r>
          </a:p>
        </p:txBody>
      </p:sp>
      <p:sp>
        <p:nvSpPr>
          <p:cNvPr id="32" name="Rectangle 31">
            <a:extLst>
              <a:ext uri="{FF2B5EF4-FFF2-40B4-BE49-F238E27FC236}">
                <a16:creationId xmlns:a16="http://schemas.microsoft.com/office/drawing/2014/main" id="{EE83691E-70C6-4790-9A7E-6E8079D7C4CF}"/>
              </a:ext>
            </a:extLst>
          </p:cNvPr>
          <p:cNvSpPr/>
          <p:nvPr/>
        </p:nvSpPr>
        <p:spPr>
          <a:xfrm>
            <a:off x="10715704" y="3752703"/>
            <a:ext cx="1120517" cy="3059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WinForms</a:t>
            </a:r>
          </a:p>
        </p:txBody>
      </p:sp>
      <p:cxnSp>
        <p:nvCxnSpPr>
          <p:cNvPr id="33" name="Straight Arrow Connector 32">
            <a:extLst>
              <a:ext uri="{FF2B5EF4-FFF2-40B4-BE49-F238E27FC236}">
                <a16:creationId xmlns:a16="http://schemas.microsoft.com/office/drawing/2014/main" id="{1EE297A4-4191-42AF-AB00-4FA0ECCEA5C1}"/>
              </a:ext>
            </a:extLst>
          </p:cNvPr>
          <p:cNvCxnSpPr>
            <a:cxnSpLocks/>
          </p:cNvCxnSpPr>
          <p:nvPr/>
        </p:nvCxnSpPr>
        <p:spPr>
          <a:xfrm>
            <a:off x="9933473" y="4073883"/>
            <a:ext cx="0" cy="18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A9A376-12E7-4743-A3FC-1B89452CB72E}"/>
              </a:ext>
            </a:extLst>
          </p:cNvPr>
          <p:cNvCxnSpPr>
            <a:cxnSpLocks/>
          </p:cNvCxnSpPr>
          <p:nvPr/>
        </p:nvCxnSpPr>
        <p:spPr>
          <a:xfrm>
            <a:off x="11262265" y="4083706"/>
            <a:ext cx="0" cy="18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79322C-A168-4590-8E2D-940A07039F48}"/>
              </a:ext>
            </a:extLst>
          </p:cNvPr>
          <p:cNvCxnSpPr>
            <a:cxnSpLocks/>
          </p:cNvCxnSpPr>
          <p:nvPr/>
        </p:nvCxnSpPr>
        <p:spPr>
          <a:xfrm>
            <a:off x="4918995" y="3653106"/>
            <a:ext cx="700376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13B1E1F-3311-4079-A589-4840E59BC012}"/>
              </a:ext>
            </a:extLst>
          </p:cNvPr>
          <p:cNvGrpSpPr/>
          <p:nvPr/>
        </p:nvGrpSpPr>
        <p:grpSpPr>
          <a:xfrm>
            <a:off x="1177021" y="1762353"/>
            <a:ext cx="3462861" cy="4465525"/>
            <a:chOff x="1200622" y="1797195"/>
            <a:chExt cx="3532299" cy="4555068"/>
          </a:xfrm>
        </p:grpSpPr>
        <p:pic>
          <p:nvPicPr>
            <p:cNvPr id="11" name="Picture 10" descr="image">
              <a:extLst>
                <a:ext uri="{FF2B5EF4-FFF2-40B4-BE49-F238E27FC236}">
                  <a16:creationId xmlns:a16="http://schemas.microsoft.com/office/drawing/2014/main" id="{D48C0A8C-E6E7-4E1E-A932-9982C1BDBA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3663" y="1797195"/>
              <a:ext cx="3519258" cy="45550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5B4566C-19DD-4D02-87F4-20BA28CB2A8F}"/>
                </a:ext>
              </a:extLst>
            </p:cNvPr>
            <p:cNvPicPr>
              <a:picLocks noChangeAspect="1"/>
            </p:cNvPicPr>
            <p:nvPr/>
          </p:nvPicPr>
          <p:blipFill>
            <a:blip r:embed="rId9"/>
            <a:stretch>
              <a:fillRect/>
            </a:stretch>
          </p:blipFill>
          <p:spPr>
            <a:xfrm>
              <a:off x="1200622" y="1797195"/>
              <a:ext cx="3532299" cy="4555065"/>
            </a:xfrm>
            <a:prstGeom prst="rect">
              <a:avLst/>
            </a:prstGeom>
          </p:spPr>
        </p:pic>
      </p:grpSp>
      <p:sp>
        <p:nvSpPr>
          <p:cNvPr id="24" name="Title 23">
            <a:extLst>
              <a:ext uri="{FF2B5EF4-FFF2-40B4-BE49-F238E27FC236}">
                <a16:creationId xmlns:a16="http://schemas.microsoft.com/office/drawing/2014/main" id="{FDCAB577-1EEF-4E60-A4D5-D31CE79F7FC2}"/>
              </a:ext>
            </a:extLst>
          </p:cNvPr>
          <p:cNvSpPr>
            <a:spLocks noGrp="1"/>
          </p:cNvSpPr>
          <p:nvPr>
            <p:ph type="title"/>
          </p:nvPr>
        </p:nvSpPr>
        <p:spPr>
          <a:xfrm>
            <a:off x="194537" y="256878"/>
            <a:ext cx="11277599" cy="594360"/>
          </a:xfrm>
        </p:spPr>
        <p:txBody>
          <a:bodyPr>
            <a:noAutofit/>
          </a:bodyPr>
          <a:lstStyle/>
          <a:p>
            <a:r>
              <a:rPr lang="en-US" sz="2750" spc="-98" dirty="0">
                <a:latin typeface="Segoe UI Semibold" panose="020B0702040204020203" pitchFamily="34" charset="0"/>
                <a:ea typeface="Segoe UI Light" charset="0"/>
                <a:cs typeface="Segoe UI Semibold" panose="020B0702040204020203" pitchFamily="34" charset="0"/>
              </a:rPr>
              <a:t>Guide/eBook and sample apps on Modernize with Windows Containers</a:t>
            </a:r>
            <a:br>
              <a:rPr lang="en-US" sz="2750" spc="-98" dirty="0">
                <a:latin typeface="Segoe UI Semibold" panose="020B0702040204020203" pitchFamily="34" charset="0"/>
                <a:ea typeface="Segoe UI Light" charset="0"/>
                <a:cs typeface="Segoe UI Semibold" panose="020B0702040204020203" pitchFamily="34" charset="0"/>
              </a:rPr>
            </a:br>
            <a:endParaRPr lang="fr-BE" sz="275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3561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217658" y="839460"/>
            <a:ext cx="2509609"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166" y="2317828"/>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6056" y="850429"/>
            <a:ext cx="2597971"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 apps</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web apps </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(on-premises)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267" y="1437295"/>
            <a:ext cx="2145676" cy="52825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2" name="Flowchart: Magnetic Disk 1">
            <a:extLst>
              <a:ext uri="{FF2B5EF4-FFF2-40B4-BE49-F238E27FC236}">
                <a16:creationId xmlns:a16="http://schemas.microsoft.com/office/drawing/2014/main" id="{66EF6E8C-C9D3-48DA-BF32-38F8D7FC05EB}"/>
              </a:ext>
            </a:extLst>
          </p:cNvPr>
          <p:cNvSpPr/>
          <p:nvPr/>
        </p:nvSpPr>
        <p:spPr>
          <a:xfrm>
            <a:off x="1156911" y="3120816"/>
            <a:ext cx="689560" cy="607750"/>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Relational Database</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919" t="-3146" r="39847" b="30280"/>
          <a:stretch/>
        </p:blipFill>
        <p:spPr bwMode="auto">
          <a:xfrm>
            <a:off x="1062058" y="3907265"/>
            <a:ext cx="746179" cy="62931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223480" y="4802598"/>
            <a:ext cx="484648" cy="484648"/>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179" y="5260005"/>
            <a:ext cx="1361526"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sp>
        <p:nvSpPr>
          <p:cNvPr id="6" name="Rectangle 5">
            <a:extLst>
              <a:ext uri="{FF2B5EF4-FFF2-40B4-BE49-F238E27FC236}">
                <a16:creationId xmlns:a16="http://schemas.microsoft.com/office/drawing/2014/main" id="{AC59551D-1373-40C8-968A-760CABD0A1DD}"/>
              </a:ext>
            </a:extLst>
          </p:cNvPr>
          <p:cNvSpPr/>
          <p:nvPr/>
        </p:nvSpPr>
        <p:spPr>
          <a:xfrm>
            <a:off x="8239022" y="6516592"/>
            <a:ext cx="3594898" cy="312029"/>
          </a:xfrm>
          <a:prstGeom prst="rect">
            <a:avLst/>
          </a:prstGeom>
        </p:spPr>
        <p:txBody>
          <a:bodyPr wrap="non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Architected for the cloud, needs new code</a:t>
            </a:r>
          </a:p>
        </p:txBody>
      </p:sp>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4721" y="4651232"/>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BC364BE-20ED-4594-816B-CE43533A0B1E}"/>
              </a:ext>
            </a:extLst>
          </p:cNvPr>
          <p:cNvSpPr>
            <a:spLocks noGrp="1"/>
          </p:cNvSpPr>
          <p:nvPr>
            <p:ph type="title"/>
          </p:nvPr>
        </p:nvSpPr>
        <p:spPr>
          <a:xfrm>
            <a:off x="247905" y="118354"/>
            <a:ext cx="11277599" cy="594566"/>
          </a:xfrm>
        </p:spPr>
        <p:txBody>
          <a:bodyPr>
            <a:noAutofit/>
          </a:bodyPr>
          <a:lstStyle/>
          <a:p>
            <a:r>
              <a:rPr lang="fr-BE" sz="2750" dirty="0" err="1"/>
              <a:t>Maturity</a:t>
            </a:r>
            <a:r>
              <a:rPr lang="fr-BE" sz="2750" dirty="0"/>
              <a:t> model for .Net applications</a:t>
            </a:r>
          </a:p>
        </p:txBody>
      </p:sp>
    </p:spTree>
    <p:extLst>
      <p:ext uri="{BB962C8B-B14F-4D97-AF65-F5344CB8AC3E}">
        <p14:creationId xmlns:p14="http://schemas.microsoft.com/office/powerpoint/2010/main" val="35495569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217658" y="839460"/>
            <a:ext cx="2509609"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166" y="2317828"/>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6056" y="850429"/>
            <a:ext cx="2597971"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 apps</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web apps </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(on-premises)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267" y="1437295"/>
            <a:ext cx="2145676" cy="52825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55" name="Rectangle 54">
            <a:extLst>
              <a:ext uri="{FF2B5EF4-FFF2-40B4-BE49-F238E27FC236}">
                <a16:creationId xmlns:a16="http://schemas.microsoft.com/office/drawing/2014/main" id="{41872D4B-8BE1-454F-99DF-EEB4F8BB53FE}"/>
              </a:ext>
            </a:extLst>
          </p:cNvPr>
          <p:cNvSpPr/>
          <p:nvPr/>
        </p:nvSpPr>
        <p:spPr>
          <a:xfrm>
            <a:off x="293359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53482" y="848514"/>
            <a:ext cx="2225999"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Infrastructure-Ready</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351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13" y="2277244"/>
            <a:ext cx="594565" cy="594565"/>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079" y="2262082"/>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6911" y="3120816"/>
            <a:ext cx="689560" cy="607750"/>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182" y="3874947"/>
            <a:ext cx="622316" cy="34344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VMs </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1062058" y="3907265"/>
            <a:ext cx="746179" cy="62931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223480" y="4802598"/>
            <a:ext cx="484648" cy="484648"/>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179" y="5260005"/>
            <a:ext cx="1361526"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847" r="28533"/>
          <a:stretch/>
        </p:blipFill>
        <p:spPr bwMode="auto">
          <a:xfrm>
            <a:off x="4366874" y="3705009"/>
            <a:ext cx="500372" cy="616372"/>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3591" y="6184278"/>
            <a:ext cx="2511573" cy="294611"/>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8498" y="3002163"/>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381" r="26646" b="51769"/>
          <a:stretch/>
        </p:blipFill>
        <p:spPr bwMode="auto">
          <a:xfrm>
            <a:off x="3276842" y="3786148"/>
            <a:ext cx="585075" cy="543298"/>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4721" y="4651232"/>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003" y="5437032"/>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5842" y="4901410"/>
            <a:ext cx="812253" cy="605668"/>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0E69616E-94B0-4047-97B0-76DD78355CFD}"/>
              </a:ext>
            </a:extLst>
          </p:cNvPr>
          <p:cNvSpPr/>
          <p:nvPr/>
        </p:nvSpPr>
        <p:spPr>
          <a:xfrm>
            <a:off x="3084809" y="2993838"/>
            <a:ext cx="2096533" cy="53180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016B61C2-374F-4ECC-94C4-A85A585FB1EF}"/>
              </a:ext>
            </a:extLst>
          </p:cNvPr>
          <p:cNvSpPr/>
          <p:nvPr/>
        </p:nvSpPr>
        <p:spPr>
          <a:xfrm>
            <a:off x="2933591" y="5824907"/>
            <a:ext cx="9017133" cy="290662"/>
          </a:xfrm>
          <a:prstGeom prst="rect">
            <a:avLst/>
          </a:prstGeom>
          <a:solidFill>
            <a:srgbClr val="2075B8"/>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3811" y="5820866"/>
            <a:ext cx="9113652" cy="280846"/>
          </a:xfrm>
          <a:prstGeom prst="rect">
            <a:avLst/>
          </a:prstGeom>
        </p:spPr>
        <p:txBody>
          <a:bodyPr wrap="squar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25"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2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Identity/Auth, Cost control and Operations model</a:t>
            </a:r>
          </a:p>
        </p:txBody>
      </p:sp>
      <p:sp>
        <p:nvSpPr>
          <p:cNvPr id="3" name="Title 2">
            <a:extLst>
              <a:ext uri="{FF2B5EF4-FFF2-40B4-BE49-F238E27FC236}">
                <a16:creationId xmlns:a16="http://schemas.microsoft.com/office/drawing/2014/main" id="{9BC364BE-20ED-4594-816B-CE43533A0B1E}"/>
              </a:ext>
            </a:extLst>
          </p:cNvPr>
          <p:cNvSpPr>
            <a:spLocks noGrp="1"/>
          </p:cNvSpPr>
          <p:nvPr>
            <p:ph type="title"/>
          </p:nvPr>
        </p:nvSpPr>
        <p:spPr>
          <a:xfrm>
            <a:off x="247905" y="118353"/>
            <a:ext cx="11277599" cy="689769"/>
          </a:xfrm>
        </p:spPr>
        <p:txBody>
          <a:bodyPr>
            <a:normAutofit/>
          </a:bodyPr>
          <a:lstStyle/>
          <a:p>
            <a:r>
              <a:rPr lang="fr-BE" sz="2750" dirty="0" err="1"/>
              <a:t>Maturity</a:t>
            </a:r>
            <a:r>
              <a:rPr lang="fr-BE" sz="2750" dirty="0"/>
              <a:t> model for .Net applications</a:t>
            </a:r>
          </a:p>
        </p:txBody>
      </p:sp>
    </p:spTree>
    <p:extLst>
      <p:ext uri="{BB962C8B-B14F-4D97-AF65-F5344CB8AC3E}">
        <p14:creationId xmlns:p14="http://schemas.microsoft.com/office/powerpoint/2010/main" val="13935343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217658" y="839460"/>
            <a:ext cx="2509609"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166" y="2317828"/>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6056" y="850429"/>
            <a:ext cx="2597971"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 apps</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web apps </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71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7973" y="848072"/>
            <a:ext cx="2371065" cy="59456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Cloud-Optimized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9363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267" y="1437295"/>
            <a:ext cx="2145676" cy="52825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55" name="Rectangle 54">
            <a:extLst>
              <a:ext uri="{FF2B5EF4-FFF2-40B4-BE49-F238E27FC236}">
                <a16:creationId xmlns:a16="http://schemas.microsoft.com/office/drawing/2014/main" id="{41872D4B-8BE1-454F-99DF-EEB4F8BB53FE}"/>
              </a:ext>
            </a:extLst>
          </p:cNvPr>
          <p:cNvSpPr/>
          <p:nvPr/>
        </p:nvSpPr>
        <p:spPr>
          <a:xfrm>
            <a:off x="293359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53482" y="848514"/>
            <a:ext cx="2225999"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Infrastructure-Ready</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351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13" y="2277244"/>
            <a:ext cx="594565" cy="594565"/>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079" y="2262082"/>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6911" y="3120816"/>
            <a:ext cx="689560" cy="607750"/>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182" y="3874947"/>
            <a:ext cx="622316" cy="34344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05" y="3040691"/>
            <a:ext cx="1636050" cy="31202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919" t="-3146" r="39847" b="30280"/>
          <a:stretch/>
        </p:blipFill>
        <p:spPr bwMode="auto">
          <a:xfrm>
            <a:off x="1062058" y="3907265"/>
            <a:ext cx="746179" cy="62931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1223480" y="4802598"/>
            <a:ext cx="484648" cy="484648"/>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179" y="5260005"/>
            <a:ext cx="1361526"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6439" y="2261869"/>
            <a:ext cx="594565" cy="594565"/>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69" y="2246707"/>
            <a:ext cx="611850" cy="61185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1469" y="3352109"/>
            <a:ext cx="424505" cy="4245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847" r="28533"/>
          <a:stretch/>
        </p:blipFill>
        <p:spPr bwMode="auto">
          <a:xfrm>
            <a:off x="4366874" y="3705009"/>
            <a:ext cx="500372" cy="616372"/>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3591" y="6184278"/>
            <a:ext cx="2511573" cy="294611"/>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8498" y="3002163"/>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5381" r="26646" b="51769"/>
          <a:stretch/>
        </p:blipFill>
        <p:spPr bwMode="auto">
          <a:xfrm>
            <a:off x="3276842" y="3786148"/>
            <a:ext cx="585075" cy="543298"/>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4721" y="4651232"/>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003" y="5437032"/>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sp>
        <p:nvSpPr>
          <p:cNvPr id="78" name="Rectangle 77">
            <a:extLst>
              <a:ext uri="{FF2B5EF4-FFF2-40B4-BE49-F238E27FC236}">
                <a16:creationId xmlns:a16="http://schemas.microsoft.com/office/drawing/2014/main" id="{3E2327AB-B476-4283-9634-2A9AD54FA7E0}"/>
              </a:ext>
            </a:extLst>
          </p:cNvPr>
          <p:cNvSpPr/>
          <p:nvPr/>
        </p:nvSpPr>
        <p:spPr>
          <a:xfrm>
            <a:off x="6317139" y="5422996"/>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2349" r="29701"/>
          <a:stretch/>
        </p:blipFill>
        <p:spPr bwMode="auto">
          <a:xfrm>
            <a:off x="6859256" y="3864015"/>
            <a:ext cx="250055" cy="345925"/>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689076" y="2986796"/>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5842" y="4901410"/>
            <a:ext cx="812253" cy="6056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2436" y="4905688"/>
            <a:ext cx="812253" cy="60566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6028393" y="4351643"/>
            <a:ext cx="1749039" cy="545969"/>
          </a:xfrm>
          <a:prstGeom prst="rect">
            <a:avLst/>
          </a:prstGeom>
        </p:spPr>
        <p:txBody>
          <a:bodyPr wrap="square">
            <a:spAutoFit/>
          </a:bodyPr>
          <a:lstStyle/>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And</a:t>
            </a: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4809" y="2993838"/>
            <a:ext cx="2096533" cy="53180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507974" y="6176653"/>
            <a:ext cx="2523361" cy="302236"/>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Modernize</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91910"/>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02053" y="3850775"/>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575" y="4184644"/>
            <a:ext cx="544781" cy="544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15">
            <a:duotone>
              <a:prstClr val="black"/>
              <a:schemeClr val="accent5">
                <a:tint val="45000"/>
                <a:satMod val="400000"/>
              </a:schemeClr>
            </a:duotone>
            <a:extLst>
              <a:ext uri="{BEBA8EAE-BF5A-486C-A8C5-ECC9F3942E4B}">
                <a14:imgProps xmlns:a14="http://schemas.microsoft.com/office/drawing/2010/main">
                  <a14:imgLayer r:embed="rId16">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0177" y="3857929"/>
            <a:ext cx="615904" cy="323349"/>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511286" y="6523023"/>
            <a:ext cx="2523361" cy="29461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Minimal code changes</a:t>
            </a:r>
          </a:p>
        </p:txBody>
      </p:sp>
      <p:sp>
        <p:nvSpPr>
          <p:cNvPr id="108" name="Rectangle 107">
            <a:extLst>
              <a:ext uri="{FF2B5EF4-FFF2-40B4-BE49-F238E27FC236}">
                <a16:creationId xmlns:a16="http://schemas.microsoft.com/office/drawing/2014/main" id="{016B61C2-374F-4ECC-94C4-A85A585FB1EF}"/>
              </a:ext>
            </a:extLst>
          </p:cNvPr>
          <p:cNvSpPr/>
          <p:nvPr/>
        </p:nvSpPr>
        <p:spPr>
          <a:xfrm>
            <a:off x="2933591" y="5824907"/>
            <a:ext cx="9017133" cy="290662"/>
          </a:xfrm>
          <a:prstGeom prst="rect">
            <a:avLst/>
          </a:prstGeom>
          <a:solidFill>
            <a:srgbClr val="2075B8"/>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3811" y="5820866"/>
            <a:ext cx="9113652" cy="280846"/>
          </a:xfrm>
          <a:prstGeom prst="rect">
            <a:avLst/>
          </a:prstGeom>
        </p:spPr>
        <p:txBody>
          <a:bodyPr wrap="squar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25"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2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Identity/Auth, Cost control and Operations model</a:t>
            </a:r>
          </a:p>
        </p:txBody>
      </p:sp>
      <p:sp>
        <p:nvSpPr>
          <p:cNvPr id="3" name="Title 2">
            <a:extLst>
              <a:ext uri="{FF2B5EF4-FFF2-40B4-BE49-F238E27FC236}">
                <a16:creationId xmlns:a16="http://schemas.microsoft.com/office/drawing/2014/main" id="{9BC364BE-20ED-4594-816B-CE43533A0B1E}"/>
              </a:ext>
            </a:extLst>
          </p:cNvPr>
          <p:cNvSpPr>
            <a:spLocks noGrp="1"/>
          </p:cNvSpPr>
          <p:nvPr>
            <p:ph type="title"/>
          </p:nvPr>
        </p:nvSpPr>
        <p:spPr>
          <a:xfrm>
            <a:off x="247905" y="118354"/>
            <a:ext cx="11277599" cy="683474"/>
          </a:xfrm>
        </p:spPr>
        <p:txBody>
          <a:bodyPr>
            <a:normAutofit/>
          </a:bodyPr>
          <a:lstStyle/>
          <a:p>
            <a:r>
              <a:rPr lang="fr-BE" sz="2750" dirty="0" err="1"/>
              <a:t>Maturity</a:t>
            </a:r>
            <a:r>
              <a:rPr lang="fr-BE" sz="2750" dirty="0"/>
              <a:t> model for .Net applications</a:t>
            </a:r>
          </a:p>
        </p:txBody>
      </p:sp>
    </p:spTree>
    <p:extLst>
      <p:ext uri="{BB962C8B-B14F-4D97-AF65-F5344CB8AC3E}">
        <p14:creationId xmlns:p14="http://schemas.microsoft.com/office/powerpoint/2010/main" val="3596687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217658" y="839460"/>
            <a:ext cx="2509609"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166" y="2317828"/>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6056" y="850429"/>
            <a:ext cx="2597971"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 apps</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web apps </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71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7973" y="848072"/>
            <a:ext cx="2371065" cy="59456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Cloud-Optimized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093830" y="847926"/>
            <a:ext cx="3847871"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405588" y="847927"/>
            <a:ext cx="3371116"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9363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267" y="1437295"/>
            <a:ext cx="2145676" cy="52825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300401" y="1431222"/>
            <a:ext cx="3472141" cy="49959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and </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serverless</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402310" y="3109426"/>
            <a:ext cx="127525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739795" y="2437550"/>
            <a:ext cx="615732" cy="6066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951" y="2383047"/>
            <a:ext cx="688250" cy="68825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493" y="3222139"/>
            <a:ext cx="524494" cy="524494"/>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780" y="3208170"/>
            <a:ext cx="476099" cy="57132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3359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53482" y="848514"/>
            <a:ext cx="2225999"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Infrastructure-Ready</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351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813" y="2277244"/>
            <a:ext cx="594565" cy="594565"/>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079" y="2262082"/>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6911" y="3120816"/>
            <a:ext cx="689560" cy="607750"/>
          </a:xfrm>
          <a:prstGeom prst="flowChartMagneticDisk">
            <a:avLst/>
          </a:prstGeom>
          <a:solidFill>
            <a:srgbClr val="86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182" y="3874947"/>
            <a:ext cx="622316" cy="34344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05" y="3040691"/>
            <a:ext cx="1636050" cy="31202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4919" t="-3146" r="39847" b="30280"/>
          <a:stretch/>
        </p:blipFill>
        <p:spPr bwMode="auto">
          <a:xfrm>
            <a:off x="1062058" y="3907265"/>
            <a:ext cx="746179" cy="629314"/>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1223480" y="4802598"/>
            <a:ext cx="484648" cy="484648"/>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179" y="5260005"/>
            <a:ext cx="1361526"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439" y="2261869"/>
            <a:ext cx="594565" cy="594565"/>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69" y="2246707"/>
            <a:ext cx="611850" cy="61185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1469" y="3352109"/>
            <a:ext cx="424505" cy="4245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847" r="28533"/>
          <a:stretch/>
        </p:blipFill>
        <p:spPr bwMode="auto">
          <a:xfrm>
            <a:off x="4366874" y="3705009"/>
            <a:ext cx="500372" cy="616372"/>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3591" y="6184278"/>
            <a:ext cx="2511573" cy="294611"/>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646" y="6523023"/>
            <a:ext cx="3900685" cy="29461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239022" y="6516592"/>
            <a:ext cx="3594898" cy="312029"/>
          </a:xfrm>
          <a:prstGeom prst="rect">
            <a:avLst/>
          </a:prstGeom>
        </p:spPr>
        <p:txBody>
          <a:bodyPr wrap="non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Architected for the cloud, needs new code</a:t>
            </a: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8498" y="3002163"/>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381" r="26646" b="51769"/>
          <a:stretch/>
        </p:blipFill>
        <p:spPr bwMode="auto">
          <a:xfrm>
            <a:off x="3276842" y="3786148"/>
            <a:ext cx="585075" cy="543298"/>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4721" y="4651232"/>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003" y="5437032"/>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sp>
        <p:nvSpPr>
          <p:cNvPr id="78" name="Rectangle 77">
            <a:extLst>
              <a:ext uri="{FF2B5EF4-FFF2-40B4-BE49-F238E27FC236}">
                <a16:creationId xmlns:a16="http://schemas.microsoft.com/office/drawing/2014/main" id="{3E2327AB-B476-4283-9634-2A9AD54FA7E0}"/>
              </a:ext>
            </a:extLst>
          </p:cNvPr>
          <p:cNvSpPr/>
          <p:nvPr/>
        </p:nvSpPr>
        <p:spPr>
          <a:xfrm>
            <a:off x="6317139" y="5422996"/>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6859256" y="3864015"/>
            <a:ext cx="250055" cy="345925"/>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689076" y="2986796"/>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E9629D2-2ACB-416A-8486-7571C2E7A4DE}"/>
              </a:ext>
            </a:extLst>
          </p:cNvPr>
          <p:cNvSpPr/>
          <p:nvPr/>
        </p:nvSpPr>
        <p:spPr>
          <a:xfrm>
            <a:off x="8476503" y="4148012"/>
            <a:ext cx="3177599" cy="75144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PaaS for containerized microservices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Serverless computing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Managed services</a:t>
            </a:r>
          </a:p>
        </p:txBody>
      </p:sp>
      <p:sp>
        <p:nvSpPr>
          <p:cNvPr id="93" name="Rectangle 92">
            <a:extLst>
              <a:ext uri="{FF2B5EF4-FFF2-40B4-BE49-F238E27FC236}">
                <a16:creationId xmlns:a16="http://schemas.microsoft.com/office/drawing/2014/main" id="{0E2ABD51-4860-485A-84BE-BDEE8FD8E451}"/>
              </a:ext>
            </a:extLst>
          </p:cNvPr>
          <p:cNvSpPr/>
          <p:nvPr/>
        </p:nvSpPr>
        <p:spPr>
          <a:xfrm>
            <a:off x="9739765" y="5424199"/>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4410" y="3191915"/>
            <a:ext cx="462152" cy="4621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59338" y="3222139"/>
            <a:ext cx="695875" cy="36533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09119" y="2133484"/>
            <a:ext cx="544781" cy="544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10402865" y="3711109"/>
            <a:ext cx="281922" cy="39001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6478" y="2154970"/>
            <a:ext cx="501808" cy="50180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85984" y="2638128"/>
            <a:ext cx="801961" cy="42103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32546" y="2207480"/>
            <a:ext cx="377084" cy="367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865092" y="2667778"/>
            <a:ext cx="451537" cy="452510"/>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784179" y="2221955"/>
            <a:ext cx="8885" cy="184123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5842" y="4901410"/>
            <a:ext cx="812253" cy="6056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2436" y="4905688"/>
            <a:ext cx="812253" cy="60566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2084" y="4901410"/>
            <a:ext cx="812253" cy="60566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6028393" y="4351643"/>
            <a:ext cx="1749039" cy="545969"/>
          </a:xfrm>
          <a:prstGeom prst="rect">
            <a:avLst/>
          </a:prstGeom>
        </p:spPr>
        <p:txBody>
          <a:bodyPr wrap="square">
            <a:spAutoFit/>
          </a:bodyPr>
          <a:lstStyle/>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And</a:t>
            </a: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4809" y="2993838"/>
            <a:ext cx="2096533" cy="53180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507974" y="6176653"/>
            <a:ext cx="6442749" cy="302236"/>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Modernize</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2939" y="3672300"/>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91910"/>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2053" y="3850775"/>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575" y="4184644"/>
            <a:ext cx="544781" cy="544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23">
            <a:duotone>
              <a:prstClr val="black"/>
              <a:schemeClr val="accent5">
                <a:tint val="45000"/>
                <a:satMod val="400000"/>
              </a:schemeClr>
            </a:duotone>
            <a:extLst>
              <a:ext uri="{BEBA8EAE-BF5A-486C-A8C5-ECC9F3942E4B}">
                <a14:imgProps xmlns:a14="http://schemas.microsoft.com/office/drawing/2010/main">
                  <a14:imgLayer r:embed="rId2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0177" y="3857929"/>
            <a:ext cx="615904" cy="323349"/>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511286" y="6523023"/>
            <a:ext cx="2523361" cy="29461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Minimal code changes</a:t>
            </a:r>
          </a:p>
        </p:txBody>
      </p:sp>
      <p:sp>
        <p:nvSpPr>
          <p:cNvPr id="108" name="Rectangle 107">
            <a:extLst>
              <a:ext uri="{FF2B5EF4-FFF2-40B4-BE49-F238E27FC236}">
                <a16:creationId xmlns:a16="http://schemas.microsoft.com/office/drawing/2014/main" id="{016B61C2-374F-4ECC-94C4-A85A585FB1EF}"/>
              </a:ext>
            </a:extLst>
          </p:cNvPr>
          <p:cNvSpPr/>
          <p:nvPr/>
        </p:nvSpPr>
        <p:spPr>
          <a:xfrm>
            <a:off x="2933591" y="5824907"/>
            <a:ext cx="9017133" cy="290662"/>
          </a:xfrm>
          <a:prstGeom prst="rect">
            <a:avLst/>
          </a:prstGeom>
          <a:solidFill>
            <a:srgbClr val="2075B8"/>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3811" y="5820866"/>
            <a:ext cx="9113652" cy="280846"/>
          </a:xfrm>
          <a:prstGeom prst="rect">
            <a:avLst/>
          </a:prstGeom>
        </p:spPr>
        <p:txBody>
          <a:bodyPr wrap="squar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25"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2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Identity/Auth, Cost control and Operations model</a:t>
            </a:r>
          </a:p>
        </p:txBody>
      </p:sp>
      <p:sp>
        <p:nvSpPr>
          <p:cNvPr id="3" name="Title 2">
            <a:extLst>
              <a:ext uri="{FF2B5EF4-FFF2-40B4-BE49-F238E27FC236}">
                <a16:creationId xmlns:a16="http://schemas.microsoft.com/office/drawing/2014/main" id="{9BC364BE-20ED-4594-816B-CE43533A0B1E}"/>
              </a:ext>
            </a:extLst>
          </p:cNvPr>
          <p:cNvSpPr>
            <a:spLocks noGrp="1"/>
          </p:cNvSpPr>
          <p:nvPr>
            <p:ph type="title"/>
          </p:nvPr>
        </p:nvSpPr>
        <p:spPr>
          <a:xfrm>
            <a:off x="247905" y="118354"/>
            <a:ext cx="11277599" cy="637934"/>
          </a:xfrm>
        </p:spPr>
        <p:txBody>
          <a:bodyPr>
            <a:normAutofit/>
          </a:bodyPr>
          <a:lstStyle/>
          <a:p>
            <a:r>
              <a:rPr lang="fr-BE" sz="2750" dirty="0" err="1"/>
              <a:t>Maturity</a:t>
            </a:r>
            <a:r>
              <a:rPr lang="fr-BE" sz="2750" dirty="0"/>
              <a:t> model for .Net applications</a:t>
            </a:r>
          </a:p>
        </p:txBody>
      </p:sp>
    </p:spTree>
    <p:extLst>
      <p:ext uri="{BB962C8B-B14F-4D97-AF65-F5344CB8AC3E}">
        <p14:creationId xmlns:p14="http://schemas.microsoft.com/office/powerpoint/2010/main" val="1150234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78E9B9BF-A36E-40E7-AEF4-B069C191B6E8}"/>
              </a:ext>
            </a:extLst>
          </p:cNvPr>
          <p:cNvSpPr/>
          <p:nvPr/>
        </p:nvSpPr>
        <p:spPr>
          <a:xfrm>
            <a:off x="217658" y="839460"/>
            <a:ext cx="2509609" cy="4934866"/>
          </a:xfrm>
          <a:prstGeom prst="rect">
            <a:avLst/>
          </a:prstGeom>
          <a:solidFill>
            <a:srgbClr val="505050">
              <a:lumMod val="20000"/>
              <a:lumOff val="80000"/>
            </a:srgbClr>
          </a:solidFill>
          <a:ln w="10795" cap="flat" cmpd="sng" algn="ctr">
            <a:noFill/>
            <a:prstDash val="solid"/>
          </a:ln>
          <a:effectLst>
            <a:outerShdw blurRad="50800" dist="50800" dir="5400000" algn="ctr" rotWithShape="0">
              <a:srgbClr val="000000">
                <a:alpha val="11000"/>
              </a:srgbClr>
            </a:outerShdw>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0" name="Picture 8" descr="Image result for .NET">
            <a:extLst>
              <a:ext uri="{FF2B5EF4-FFF2-40B4-BE49-F238E27FC236}">
                <a16:creationId xmlns:a16="http://schemas.microsoft.com/office/drawing/2014/main" id="{57606153-C235-4880-9220-73626701056D}"/>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86166" y="2317828"/>
            <a:ext cx="611850" cy="611850"/>
          </a:xfrm>
          <a:prstGeom prst="rect">
            <a:avLst/>
          </a:prstGeom>
          <a:noFill/>
          <a:effectLst>
            <a:outerShdw blurRad="50800" dist="50800" dir="5400000" algn="ctr" rotWithShape="0">
              <a:srgbClr val="000000">
                <a:alpha val="11000"/>
              </a:srgbClr>
            </a:outerShdw>
          </a:effectLst>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E4A1F125-5A4D-4783-B576-EF87EBD30955}"/>
              </a:ext>
            </a:extLst>
          </p:cNvPr>
          <p:cNvSpPr/>
          <p:nvPr/>
        </p:nvSpPr>
        <p:spPr>
          <a:xfrm>
            <a:off x="186056" y="850429"/>
            <a:ext cx="2597971" cy="594566"/>
          </a:xfrm>
          <a:prstGeom prst="rect">
            <a:avLst/>
          </a:prstGeom>
          <a:effectLst>
            <a:outerShdw blurRad="50800" dist="50800" dir="5400000" algn="ctr" rotWithShape="0">
              <a:srgbClr val="000000">
                <a:alpha val="11000"/>
              </a:srgbClr>
            </a:outerShdw>
          </a:effectLst>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 apps</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web apps </a:t>
            </a: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(on-premises)</a:t>
            </a:r>
          </a:p>
        </p:txBody>
      </p:sp>
      <p:sp>
        <p:nvSpPr>
          <p:cNvPr id="72" name="Rectangle 71">
            <a:extLst>
              <a:ext uri="{FF2B5EF4-FFF2-40B4-BE49-F238E27FC236}">
                <a16:creationId xmlns:a16="http://schemas.microsoft.com/office/drawing/2014/main" id="{FE3DAC30-8DC0-4C0B-9546-D1B1F8DF6ED0}"/>
              </a:ext>
            </a:extLst>
          </p:cNvPr>
          <p:cNvSpPr/>
          <p:nvPr/>
        </p:nvSpPr>
        <p:spPr>
          <a:xfrm>
            <a:off x="551371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3" name="Rectangle 72">
            <a:extLst>
              <a:ext uri="{FF2B5EF4-FFF2-40B4-BE49-F238E27FC236}">
                <a16:creationId xmlns:a16="http://schemas.microsoft.com/office/drawing/2014/main" id="{7CABB255-9986-498A-9A44-5B6322E504FF}"/>
              </a:ext>
            </a:extLst>
          </p:cNvPr>
          <p:cNvSpPr/>
          <p:nvPr/>
        </p:nvSpPr>
        <p:spPr>
          <a:xfrm>
            <a:off x="5507973" y="848072"/>
            <a:ext cx="2371065" cy="59456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Cloud-Optimized</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74" name="Rectangle 73">
            <a:extLst>
              <a:ext uri="{FF2B5EF4-FFF2-40B4-BE49-F238E27FC236}">
                <a16:creationId xmlns:a16="http://schemas.microsoft.com/office/drawing/2014/main" id="{50C4825E-55CE-4955-947D-C26066D40EB5}"/>
              </a:ext>
            </a:extLst>
          </p:cNvPr>
          <p:cNvSpPr/>
          <p:nvPr/>
        </p:nvSpPr>
        <p:spPr>
          <a:xfrm>
            <a:off x="8093830" y="847926"/>
            <a:ext cx="3847871"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5" name="Rectangle 74">
            <a:extLst>
              <a:ext uri="{FF2B5EF4-FFF2-40B4-BE49-F238E27FC236}">
                <a16:creationId xmlns:a16="http://schemas.microsoft.com/office/drawing/2014/main" id="{FDA060B9-A1C3-47B7-A79F-25DBB22B0243}"/>
              </a:ext>
            </a:extLst>
          </p:cNvPr>
          <p:cNvSpPr/>
          <p:nvPr/>
        </p:nvSpPr>
        <p:spPr>
          <a:xfrm>
            <a:off x="8405588" y="847927"/>
            <a:ext cx="3371116"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PaaS for microservices and serverless</a:t>
            </a:r>
          </a:p>
        </p:txBody>
      </p:sp>
      <p:sp>
        <p:nvSpPr>
          <p:cNvPr id="81" name="Rectangle 80">
            <a:extLst>
              <a:ext uri="{FF2B5EF4-FFF2-40B4-BE49-F238E27FC236}">
                <a16:creationId xmlns:a16="http://schemas.microsoft.com/office/drawing/2014/main" id="{22ABE894-3BAD-4409-9039-D592FE3C2963}"/>
              </a:ext>
            </a:extLst>
          </p:cNvPr>
          <p:cNvSpPr/>
          <p:nvPr/>
        </p:nvSpPr>
        <p:spPr bwMode="auto">
          <a:xfrm>
            <a:off x="579363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2" name="Rectangle 81">
            <a:extLst>
              <a:ext uri="{FF2B5EF4-FFF2-40B4-BE49-F238E27FC236}">
                <a16:creationId xmlns:a16="http://schemas.microsoft.com/office/drawing/2014/main" id="{7714F028-631A-4B0E-82FE-ECF15F6AB4D4}"/>
              </a:ext>
            </a:extLst>
          </p:cNvPr>
          <p:cNvSpPr/>
          <p:nvPr/>
        </p:nvSpPr>
        <p:spPr bwMode="auto">
          <a:xfrm>
            <a:off x="394267" y="1437295"/>
            <a:ext cx="2145676" cy="528258"/>
          </a:xfrm>
          <a:prstGeom prst="rect">
            <a:avLst/>
          </a:prstGeom>
          <a:solidFill>
            <a:srgbClr val="008272">
              <a:lumMod val="75000"/>
            </a:srgbClr>
          </a:solidFill>
          <a:ln w="9525" cap="flat" cmpd="sng" algn="ctr">
            <a:noFill/>
            <a:prstDash val="solid"/>
            <a:headEnd type="none" w="med" len="med"/>
            <a:tailEnd type="none" w="med" len="med"/>
          </a:ln>
          <a:effectLst>
            <a:outerShdw blurRad="50800" dist="50800" dir="5400000" algn="ctr" rotWithShape="0">
              <a:srgbClr val="000000">
                <a:alpha val="11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sp>
        <p:nvSpPr>
          <p:cNvPr id="83" name="Rectangle 82">
            <a:extLst>
              <a:ext uri="{FF2B5EF4-FFF2-40B4-BE49-F238E27FC236}">
                <a16:creationId xmlns:a16="http://schemas.microsoft.com/office/drawing/2014/main" id="{E431F390-2F25-4FBB-9F44-3EBBA0CFC2A8}"/>
              </a:ext>
            </a:extLst>
          </p:cNvPr>
          <p:cNvSpPr/>
          <p:nvPr/>
        </p:nvSpPr>
        <p:spPr bwMode="auto">
          <a:xfrm>
            <a:off x="8300401" y="1431222"/>
            <a:ext cx="3472141" cy="499596"/>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and </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serverless</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architectures</a:t>
            </a:r>
          </a:p>
        </p:txBody>
      </p:sp>
      <p:cxnSp>
        <p:nvCxnSpPr>
          <p:cNvPr id="90" name="Straight Connector 89">
            <a:extLst>
              <a:ext uri="{FF2B5EF4-FFF2-40B4-BE49-F238E27FC236}">
                <a16:creationId xmlns:a16="http://schemas.microsoft.com/office/drawing/2014/main" id="{2766B7E5-71E0-4975-B118-3EA1B6E23EA0}"/>
              </a:ext>
            </a:extLst>
          </p:cNvPr>
          <p:cNvCxnSpPr>
            <a:cxnSpLocks/>
          </p:cNvCxnSpPr>
          <p:nvPr/>
        </p:nvCxnSpPr>
        <p:spPr>
          <a:xfrm>
            <a:off x="8402310" y="3109426"/>
            <a:ext cx="1275250"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A4DD2211-3426-4C5D-98F6-07CCEA0159E3}"/>
              </a:ext>
            </a:extLst>
          </p:cNvPr>
          <p:cNvSpPr/>
          <p:nvPr/>
        </p:nvSpPr>
        <p:spPr>
          <a:xfrm>
            <a:off x="8739795" y="2437550"/>
            <a:ext cx="615732" cy="6066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2" name="Picture 2" descr="Image result for &quot;.NET Core&quot; logo">
            <a:extLst>
              <a:ext uri="{FF2B5EF4-FFF2-40B4-BE49-F238E27FC236}">
                <a16:creationId xmlns:a16="http://schemas.microsoft.com/office/drawing/2014/main" id="{7D7FEAC0-B608-4A54-ABD1-0F0644B204F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92951" y="2383047"/>
            <a:ext cx="688250" cy="68825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09F987EB-BC33-427A-B8D8-63CF99AF05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9493" y="3222139"/>
            <a:ext cx="524494" cy="524494"/>
          </a:xfrm>
          <a:prstGeom prst="rect">
            <a:avLst/>
          </a:prstGeom>
        </p:spPr>
      </p:pic>
      <p:pic>
        <p:nvPicPr>
          <p:cNvPr id="116" name="Picture 2" descr="Icon">
            <a:extLst>
              <a:ext uri="{FF2B5EF4-FFF2-40B4-BE49-F238E27FC236}">
                <a16:creationId xmlns:a16="http://schemas.microsoft.com/office/drawing/2014/main" id="{86102258-426F-41C1-BE5B-CDC9A875D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3780" y="3208170"/>
            <a:ext cx="476099" cy="57132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41872D4B-8BE1-454F-99DF-EEB4F8BB53FE}"/>
              </a:ext>
            </a:extLst>
          </p:cNvPr>
          <p:cNvSpPr/>
          <p:nvPr/>
        </p:nvSpPr>
        <p:spPr>
          <a:xfrm>
            <a:off x="2933591" y="839459"/>
            <a:ext cx="2371066" cy="4934866"/>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56" name="Rectangle 55">
            <a:extLst>
              <a:ext uri="{FF2B5EF4-FFF2-40B4-BE49-F238E27FC236}">
                <a16:creationId xmlns:a16="http://schemas.microsoft.com/office/drawing/2014/main" id="{DD61755B-C67A-4E26-9300-2BE37B08BB8B}"/>
              </a:ext>
            </a:extLst>
          </p:cNvPr>
          <p:cNvSpPr/>
          <p:nvPr/>
        </p:nvSpPr>
        <p:spPr>
          <a:xfrm>
            <a:off x="3053482" y="848514"/>
            <a:ext cx="2225999" cy="594566"/>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Infrastructure-Ready</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61" name="Rectangle 60">
            <a:extLst>
              <a:ext uri="{FF2B5EF4-FFF2-40B4-BE49-F238E27FC236}">
                <a16:creationId xmlns:a16="http://schemas.microsoft.com/office/drawing/2014/main" id="{ACA675C3-D520-4D4A-BD3A-B150B3584DED}"/>
              </a:ext>
            </a:extLst>
          </p:cNvPr>
          <p:cNvSpPr/>
          <p:nvPr/>
        </p:nvSpPr>
        <p:spPr bwMode="auto">
          <a:xfrm>
            <a:off x="3213510" y="1431607"/>
            <a:ext cx="1917172" cy="504392"/>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 </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or</a:t>
            </a:r>
            <a:r>
              <a:rPr kumimoji="0" lang="en-US" sz="12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N-Tier</a:t>
            </a: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 </a:t>
            </a:r>
          </a:p>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Light" pitchFamily="34" charset="0"/>
              </a:rPr>
              <a:t>architectures</a:t>
            </a:r>
          </a:p>
        </p:txBody>
      </p:sp>
      <p:pic>
        <p:nvPicPr>
          <p:cNvPr id="62" name="Picture 61">
            <a:extLst>
              <a:ext uri="{FF2B5EF4-FFF2-40B4-BE49-F238E27FC236}">
                <a16:creationId xmlns:a16="http://schemas.microsoft.com/office/drawing/2014/main" id="{143E8045-3C40-4EB3-9FA2-27D4C93847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0813" y="2277244"/>
            <a:ext cx="594565" cy="594565"/>
          </a:xfrm>
          <a:prstGeom prst="rect">
            <a:avLst/>
          </a:prstGeom>
        </p:spPr>
      </p:pic>
      <p:pic>
        <p:nvPicPr>
          <p:cNvPr id="111" name="Picture 8" descr="Image result for .NET">
            <a:extLst>
              <a:ext uri="{FF2B5EF4-FFF2-40B4-BE49-F238E27FC236}">
                <a16:creationId xmlns:a16="http://schemas.microsoft.com/office/drawing/2014/main" id="{A9F74C03-E8A6-452A-850E-B98E2C50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079" y="2262082"/>
            <a:ext cx="611850" cy="61185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a:extLst>
              <a:ext uri="{FF2B5EF4-FFF2-40B4-BE49-F238E27FC236}">
                <a16:creationId xmlns:a16="http://schemas.microsoft.com/office/drawing/2014/main" id="{66EF6E8C-C9D3-48DA-BF32-38F8D7FC05EB}"/>
              </a:ext>
            </a:extLst>
          </p:cNvPr>
          <p:cNvSpPr/>
          <p:nvPr/>
        </p:nvSpPr>
        <p:spPr>
          <a:xfrm>
            <a:off x="1156911" y="3120816"/>
            <a:ext cx="689560" cy="607750"/>
          </a:xfrm>
          <a:prstGeom prst="flowChartMagneticDisk">
            <a:avLst/>
          </a:prstGeom>
          <a:solidFill>
            <a:schemeClr val="bg1">
              <a:lumMod val="75000"/>
            </a:schemeClr>
          </a:solidFill>
          <a:ln>
            <a:solidFill>
              <a:schemeClr val="bg1"/>
            </a:solidFill>
          </a:ln>
          <a:effectLst>
            <a:outerShdw blurRad="50800" dist="50800" dir="5400000" algn="ctr" rotWithShape="0">
              <a:srgbClr val="000000">
                <a:alpha val="11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Relational Database</a:t>
            </a:r>
          </a:p>
        </p:txBody>
      </p:sp>
      <p:sp>
        <p:nvSpPr>
          <p:cNvPr id="5" name="Rectangle 4">
            <a:extLst>
              <a:ext uri="{FF2B5EF4-FFF2-40B4-BE49-F238E27FC236}">
                <a16:creationId xmlns:a16="http://schemas.microsoft.com/office/drawing/2014/main" id="{BCD6AC5C-697C-420A-86FA-DA4441E7D10C}"/>
              </a:ext>
            </a:extLst>
          </p:cNvPr>
          <p:cNvSpPr/>
          <p:nvPr/>
        </p:nvSpPr>
        <p:spPr>
          <a:xfrm>
            <a:off x="3817182" y="3874947"/>
            <a:ext cx="622316" cy="343443"/>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VMs </a:t>
            </a:r>
          </a:p>
        </p:txBody>
      </p:sp>
      <p:sp>
        <p:nvSpPr>
          <p:cNvPr id="138" name="Rectangle 137">
            <a:extLst>
              <a:ext uri="{FF2B5EF4-FFF2-40B4-BE49-F238E27FC236}">
                <a16:creationId xmlns:a16="http://schemas.microsoft.com/office/drawing/2014/main" id="{B13D0BE4-BB41-40BD-9627-7FF47649AA23}"/>
              </a:ext>
            </a:extLst>
          </p:cNvPr>
          <p:cNvSpPr/>
          <p:nvPr/>
        </p:nvSpPr>
        <p:spPr>
          <a:xfrm>
            <a:off x="5886705" y="3040691"/>
            <a:ext cx="1636050" cy="31202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Managed services</a:t>
            </a:r>
          </a:p>
        </p:txBody>
      </p:sp>
      <p:pic>
        <p:nvPicPr>
          <p:cNvPr id="1028" name="Picture 4" descr="Image result for Windows Server logo">
            <a:extLst>
              <a:ext uri="{FF2B5EF4-FFF2-40B4-BE49-F238E27FC236}">
                <a16:creationId xmlns:a16="http://schemas.microsoft.com/office/drawing/2014/main" id="{4198B6D1-CAC3-4115-B15B-3478E52729F3}"/>
              </a:ext>
            </a:extLst>
          </p:cNvPr>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4919" t="-3146" r="39847" b="30280"/>
          <a:stretch/>
        </p:blipFill>
        <p:spPr bwMode="auto">
          <a:xfrm>
            <a:off x="1062058" y="3907265"/>
            <a:ext cx="746179" cy="629314"/>
          </a:xfrm>
          <a:prstGeom prst="rect">
            <a:avLst/>
          </a:prstGeom>
          <a:noFill/>
          <a:effectLst>
            <a:outerShdw blurRad="50800" dist="50800" dir="5400000" algn="ctr" rotWithShape="0">
              <a:srgbClr val="000000">
                <a:alpha val="11000"/>
              </a:srgbClr>
            </a:outerShdw>
          </a:effectLst>
          <a:extLst>
            <a:ext uri="{909E8E84-426E-40DD-AFC4-6F175D3DCCD1}">
              <a14:hiddenFill xmlns:a14="http://schemas.microsoft.com/office/drawing/2010/main">
                <a:solidFill>
                  <a:srgbClr val="FFFFFF"/>
                </a:solidFill>
              </a14:hiddenFill>
            </a:ext>
          </a:extLst>
        </p:spPr>
      </p:pic>
      <p:pic>
        <p:nvPicPr>
          <p:cNvPr id="139" name="Picture 16" descr="Image result for server icon">
            <a:extLst>
              <a:ext uri="{FF2B5EF4-FFF2-40B4-BE49-F238E27FC236}">
                <a16:creationId xmlns:a16="http://schemas.microsoft.com/office/drawing/2014/main" id="{E8418800-5ADC-462C-AB49-ECC1D01B89CF}"/>
              </a:ext>
            </a:extLst>
          </p:cNvPr>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1223480" y="4802598"/>
            <a:ext cx="484648" cy="484648"/>
          </a:xfrm>
          <a:prstGeom prst="rect">
            <a:avLst/>
          </a:prstGeom>
          <a:noFill/>
          <a:effectLst>
            <a:outerShdw blurRad="50800" dist="50800" dir="5400000" algn="ctr" rotWithShape="0">
              <a:srgbClr val="000000">
                <a:alpha val="11000"/>
              </a:srgbClr>
            </a:outerShdw>
          </a:effectLst>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D428F20D-80E5-41D4-AB7F-C911EE634DA7}"/>
              </a:ext>
            </a:extLst>
          </p:cNvPr>
          <p:cNvSpPr/>
          <p:nvPr/>
        </p:nvSpPr>
        <p:spPr>
          <a:xfrm>
            <a:off x="781179" y="5260005"/>
            <a:ext cx="1361526" cy="343443"/>
          </a:xfrm>
          <a:prstGeom prst="rect">
            <a:avLst/>
          </a:prstGeom>
          <a:effectLst>
            <a:outerShdw blurRad="50800" dist="50800" dir="5400000" algn="ctr" rotWithShape="0">
              <a:srgbClr val="000000">
                <a:alpha val="11000"/>
              </a:srgbClr>
            </a:outerShdw>
          </a:effectLst>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On-premises</a:t>
            </a:r>
          </a:p>
        </p:txBody>
      </p:sp>
      <p:pic>
        <p:nvPicPr>
          <p:cNvPr id="144" name="Picture 143">
            <a:extLst>
              <a:ext uri="{FF2B5EF4-FFF2-40B4-BE49-F238E27FC236}">
                <a16:creationId xmlns:a16="http://schemas.microsoft.com/office/drawing/2014/main" id="{A738EB3B-815D-49D0-A7AF-BAD6396C3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439" y="2261869"/>
            <a:ext cx="594565" cy="594565"/>
          </a:xfrm>
          <a:prstGeom prst="rect">
            <a:avLst/>
          </a:prstGeom>
        </p:spPr>
      </p:pic>
      <p:pic>
        <p:nvPicPr>
          <p:cNvPr id="145" name="Picture 8" descr="Image result for .NET">
            <a:extLst>
              <a:ext uri="{FF2B5EF4-FFF2-40B4-BE49-F238E27FC236}">
                <a16:creationId xmlns:a16="http://schemas.microsoft.com/office/drawing/2014/main" id="{15338ABF-72B7-4ACF-88B5-9ECE35E34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7969" y="2246707"/>
            <a:ext cx="611850" cy="611850"/>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Image result for &quot;Azure SQL Database&quot; icon">
            <a:extLst>
              <a:ext uri="{FF2B5EF4-FFF2-40B4-BE49-F238E27FC236}">
                <a16:creationId xmlns:a16="http://schemas.microsoft.com/office/drawing/2014/main" id="{F9CF3F6B-C456-406B-BFBA-BF2FD76DD0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21469" y="3352109"/>
            <a:ext cx="424505" cy="4245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quot;SQL Server&quot; icon">
            <a:extLst>
              <a:ext uri="{FF2B5EF4-FFF2-40B4-BE49-F238E27FC236}">
                <a16:creationId xmlns:a16="http://schemas.microsoft.com/office/drawing/2014/main" id="{D84782C3-FE78-47DB-AF74-90645CCC2DB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847" r="28533"/>
          <a:stretch/>
        </p:blipFill>
        <p:spPr bwMode="auto">
          <a:xfrm>
            <a:off x="4366874" y="3705009"/>
            <a:ext cx="500372" cy="616372"/>
          </a:xfrm>
          <a:prstGeom prst="rect">
            <a:avLst/>
          </a:prstGeom>
          <a:noFill/>
          <a:extLst>
            <a:ext uri="{909E8E84-426E-40DD-AFC4-6F175D3DCCD1}">
              <a14:hiddenFill xmlns:a14="http://schemas.microsoft.com/office/drawing/2010/main">
                <a:solidFill>
                  <a:srgbClr val="FFFFFF"/>
                </a:solidFill>
              </a14:hiddenFill>
            </a:ext>
          </a:extLst>
        </p:spPr>
      </p:pic>
      <p:sp>
        <p:nvSpPr>
          <p:cNvPr id="58" name="Arrow: Chevron 57">
            <a:extLst>
              <a:ext uri="{FF2B5EF4-FFF2-40B4-BE49-F238E27FC236}">
                <a16:creationId xmlns:a16="http://schemas.microsoft.com/office/drawing/2014/main" id="{2A16D931-A6A9-4005-9F30-DB8AA6E5E419}"/>
              </a:ext>
            </a:extLst>
          </p:cNvPr>
          <p:cNvSpPr/>
          <p:nvPr/>
        </p:nvSpPr>
        <p:spPr>
          <a:xfrm>
            <a:off x="2933591" y="6184278"/>
            <a:ext cx="2511573" cy="294611"/>
          </a:xfrm>
          <a:prstGeom prst="chevron">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Migrate / Rehost</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5" name="Arrow: Chevron 64">
            <a:extLst>
              <a:ext uri="{FF2B5EF4-FFF2-40B4-BE49-F238E27FC236}">
                <a16:creationId xmlns:a16="http://schemas.microsoft.com/office/drawing/2014/main" id="{BDFACB6D-CFF5-43EE-B16B-E8AF81405B2F}"/>
              </a:ext>
            </a:extLst>
          </p:cNvPr>
          <p:cNvSpPr/>
          <p:nvPr/>
        </p:nvSpPr>
        <p:spPr>
          <a:xfrm>
            <a:off x="8034646" y="6523023"/>
            <a:ext cx="3900685" cy="29461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6" name="Rectangle 5">
            <a:extLst>
              <a:ext uri="{FF2B5EF4-FFF2-40B4-BE49-F238E27FC236}">
                <a16:creationId xmlns:a16="http://schemas.microsoft.com/office/drawing/2014/main" id="{AC59551D-1373-40C8-968A-760CABD0A1DD}"/>
              </a:ext>
            </a:extLst>
          </p:cNvPr>
          <p:cNvSpPr/>
          <p:nvPr/>
        </p:nvSpPr>
        <p:spPr>
          <a:xfrm>
            <a:off x="8239022" y="6516592"/>
            <a:ext cx="3594898" cy="312029"/>
          </a:xfrm>
          <a:prstGeom prst="rect">
            <a:avLst/>
          </a:prstGeom>
        </p:spPr>
        <p:txBody>
          <a:bodyPr wrap="non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Architected for the cloud, needs new code</a:t>
            </a:r>
          </a:p>
        </p:txBody>
      </p:sp>
      <p:cxnSp>
        <p:nvCxnSpPr>
          <p:cNvPr id="66" name="Straight Connector 65">
            <a:extLst>
              <a:ext uri="{FF2B5EF4-FFF2-40B4-BE49-F238E27FC236}">
                <a16:creationId xmlns:a16="http://schemas.microsoft.com/office/drawing/2014/main" id="{1386C1BB-5AB4-40D4-AFB8-BA3956A91059}"/>
              </a:ext>
            </a:extLst>
          </p:cNvPr>
          <p:cNvCxnSpPr>
            <a:cxnSpLocks/>
          </p:cNvCxnSpPr>
          <p:nvPr/>
        </p:nvCxnSpPr>
        <p:spPr>
          <a:xfrm>
            <a:off x="3088498" y="3002163"/>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2" descr="Image result for Azure VM icon">
            <a:extLst>
              <a:ext uri="{FF2B5EF4-FFF2-40B4-BE49-F238E27FC236}">
                <a16:creationId xmlns:a16="http://schemas.microsoft.com/office/drawing/2014/main" id="{6053D040-7C28-467C-85A8-FC4DCC20AA0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5381" r="26646" b="51769"/>
          <a:stretch/>
        </p:blipFill>
        <p:spPr bwMode="auto">
          <a:xfrm>
            <a:off x="3276842" y="3786148"/>
            <a:ext cx="585075" cy="543298"/>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Connector 66">
            <a:extLst>
              <a:ext uri="{FF2B5EF4-FFF2-40B4-BE49-F238E27FC236}">
                <a16:creationId xmlns:a16="http://schemas.microsoft.com/office/drawing/2014/main" id="{7FBFF839-5737-4981-A8E9-0AE21C8A7529}"/>
              </a:ext>
            </a:extLst>
          </p:cNvPr>
          <p:cNvCxnSpPr>
            <a:cxnSpLocks/>
          </p:cNvCxnSpPr>
          <p:nvPr/>
        </p:nvCxnSpPr>
        <p:spPr>
          <a:xfrm>
            <a:off x="444721" y="4651232"/>
            <a:ext cx="2008861" cy="0"/>
          </a:xfrm>
          <a:prstGeom prst="line">
            <a:avLst/>
          </a:prstGeom>
          <a:ln w="12700">
            <a:solidFill>
              <a:schemeClr val="bg1">
                <a:lumMod val="50000"/>
              </a:schemeClr>
            </a:solidFill>
          </a:ln>
          <a:effectLst>
            <a:outerShdw blurRad="50800" dist="50800" dir="5400000" algn="ctr" rotWithShape="0">
              <a:srgbClr val="000000">
                <a:alpha val="11000"/>
              </a:srgbClr>
            </a:outerShdw>
          </a:effectLst>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BD6E974A-A0A2-4C60-9197-C98AF0FF059B}"/>
              </a:ext>
            </a:extLst>
          </p:cNvPr>
          <p:cNvSpPr/>
          <p:nvPr/>
        </p:nvSpPr>
        <p:spPr>
          <a:xfrm>
            <a:off x="3787003" y="5437032"/>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sp>
        <p:nvSpPr>
          <p:cNvPr id="78" name="Rectangle 77">
            <a:extLst>
              <a:ext uri="{FF2B5EF4-FFF2-40B4-BE49-F238E27FC236}">
                <a16:creationId xmlns:a16="http://schemas.microsoft.com/office/drawing/2014/main" id="{3E2327AB-B476-4283-9634-2A9AD54FA7E0}"/>
              </a:ext>
            </a:extLst>
          </p:cNvPr>
          <p:cNvSpPr/>
          <p:nvPr/>
        </p:nvSpPr>
        <p:spPr>
          <a:xfrm>
            <a:off x="6317139" y="5422996"/>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85" name="Picture 6" descr="Image result for &quot;Azure Application Insights&quot; logo">
            <a:extLst>
              <a:ext uri="{FF2B5EF4-FFF2-40B4-BE49-F238E27FC236}">
                <a16:creationId xmlns:a16="http://schemas.microsoft.com/office/drawing/2014/main" id="{6E5ED016-2077-4B71-8A87-3D51A40CC10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6859256" y="3864015"/>
            <a:ext cx="250055" cy="345925"/>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Straight Connector 86">
            <a:extLst>
              <a:ext uri="{FF2B5EF4-FFF2-40B4-BE49-F238E27FC236}">
                <a16:creationId xmlns:a16="http://schemas.microsoft.com/office/drawing/2014/main" id="{68072C84-12BA-4E51-ADC8-E36307354F66}"/>
              </a:ext>
            </a:extLst>
          </p:cNvPr>
          <p:cNvCxnSpPr>
            <a:cxnSpLocks/>
          </p:cNvCxnSpPr>
          <p:nvPr/>
        </p:nvCxnSpPr>
        <p:spPr>
          <a:xfrm>
            <a:off x="5689076" y="2986796"/>
            <a:ext cx="2008861"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E9629D2-2ACB-416A-8486-7571C2E7A4DE}"/>
              </a:ext>
            </a:extLst>
          </p:cNvPr>
          <p:cNvSpPr/>
          <p:nvPr/>
        </p:nvSpPr>
        <p:spPr>
          <a:xfrm>
            <a:off x="8476503" y="4148012"/>
            <a:ext cx="3177599" cy="75144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PaaS for containerized microservices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Serverless computing</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Managed services</a:t>
            </a:r>
          </a:p>
        </p:txBody>
      </p:sp>
      <p:sp>
        <p:nvSpPr>
          <p:cNvPr id="93" name="Rectangle 92">
            <a:extLst>
              <a:ext uri="{FF2B5EF4-FFF2-40B4-BE49-F238E27FC236}">
                <a16:creationId xmlns:a16="http://schemas.microsoft.com/office/drawing/2014/main" id="{0E2ABD51-4860-485A-84BE-BDEE8FD8E451}"/>
              </a:ext>
            </a:extLst>
          </p:cNvPr>
          <p:cNvSpPr/>
          <p:nvPr/>
        </p:nvSpPr>
        <p:spPr>
          <a:xfrm>
            <a:off x="9739765" y="5424199"/>
            <a:ext cx="710799" cy="343443"/>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a:t>
            </a:r>
          </a:p>
        </p:txBody>
      </p:sp>
      <p:pic>
        <p:nvPicPr>
          <p:cNvPr id="94" name="Picture 8" descr="Image result for &quot;Azure SQL Database&quot; icon">
            <a:extLst>
              <a:ext uri="{FF2B5EF4-FFF2-40B4-BE49-F238E27FC236}">
                <a16:creationId xmlns:a16="http://schemas.microsoft.com/office/drawing/2014/main" id="{91F42ABF-9507-4715-986E-D156D68A87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14410" y="3191915"/>
            <a:ext cx="462152" cy="4621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0" descr="Image result for &quot;Azure Cosmos DB&quot; icon">
            <a:extLst>
              <a:ext uri="{FF2B5EF4-FFF2-40B4-BE49-F238E27FC236}">
                <a16:creationId xmlns:a16="http://schemas.microsoft.com/office/drawing/2014/main" id="{5FDF061D-25A1-490F-8D68-B1453C28937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59338" y="3222139"/>
            <a:ext cx="695875" cy="36533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 descr="Image result for Docker logo">
            <a:extLst>
              <a:ext uri="{FF2B5EF4-FFF2-40B4-BE49-F238E27FC236}">
                <a16:creationId xmlns:a16="http://schemas.microsoft.com/office/drawing/2014/main" id="{78F127A4-422C-4AD4-B26E-EEB0AA85CE3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09119" y="2133484"/>
            <a:ext cx="544781" cy="544781"/>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Image result for &quot;Azure Application Insights&quot; logo">
            <a:extLst>
              <a:ext uri="{FF2B5EF4-FFF2-40B4-BE49-F238E27FC236}">
                <a16:creationId xmlns:a16="http://schemas.microsoft.com/office/drawing/2014/main" id="{47944A72-D130-4D23-AF19-0D1D81A206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349" r="29701"/>
          <a:stretch/>
        </p:blipFill>
        <p:spPr bwMode="auto">
          <a:xfrm>
            <a:off x="10402865" y="3711109"/>
            <a:ext cx="281922" cy="39001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6" descr="Image result for &quot;Azure Container Service&quot; icon">
            <a:extLst>
              <a:ext uri="{FF2B5EF4-FFF2-40B4-BE49-F238E27FC236}">
                <a16:creationId xmlns:a16="http://schemas.microsoft.com/office/drawing/2014/main" id="{90CAAEBA-EE9D-4F71-A486-918F51DDFA56}"/>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16478" y="2154970"/>
            <a:ext cx="501808" cy="50180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8" descr="Image result for &quot;Azure Service Fabric&quot; icon">
            <a:extLst>
              <a:ext uri="{FF2B5EF4-FFF2-40B4-BE49-F238E27FC236}">
                <a16:creationId xmlns:a16="http://schemas.microsoft.com/office/drawing/2014/main" id="{DC6D9079-E977-4D51-9A4F-0334E957B9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85984" y="2638128"/>
            <a:ext cx="801961" cy="42103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0" descr="Image result for &quot;Kubernetes&quot; icon">
            <a:extLst>
              <a:ext uri="{FF2B5EF4-FFF2-40B4-BE49-F238E27FC236}">
                <a16:creationId xmlns:a16="http://schemas.microsoft.com/office/drawing/2014/main" id="{993F5DBD-2F86-4D4A-B16C-A583CC0585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32546" y="2207480"/>
            <a:ext cx="377084" cy="3670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functions logo">
            <a:extLst>
              <a:ext uri="{FF2B5EF4-FFF2-40B4-BE49-F238E27FC236}">
                <a16:creationId xmlns:a16="http://schemas.microsoft.com/office/drawing/2014/main" id="{7EFF7747-51EF-4F9A-863C-E5DE0EA4D5C7}"/>
              </a:ext>
            </a:extLst>
          </p:cNvPr>
          <p:cNvPicPr>
            <a:picLocks noChangeAspect="1" noChangeArrowheads="1"/>
          </p:cNvPicPr>
          <p:nvPr/>
        </p:nvPicPr>
        <p:blipFill>
          <a:blip r:embed="rId18">
            <a:extLst>
              <a:ext uri="{BEBA8EAE-BF5A-486C-A8C5-ECC9F3942E4B}">
                <a14:imgProps xmlns:a14="http://schemas.microsoft.com/office/drawing/2010/main">
                  <a14:imgLayer r:embed="rId19">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865092" y="2667778"/>
            <a:ext cx="451537" cy="452510"/>
          </a:xfrm>
          <a:prstGeom prst="rect">
            <a:avLst/>
          </a:prstGeom>
          <a:noFill/>
          <a:extLst>
            <a:ext uri="{909E8E84-426E-40DD-AFC4-6F175D3DCCD1}">
              <a14:hiddenFill xmlns:a14="http://schemas.microsoft.com/office/drawing/2010/main">
                <a:solidFill>
                  <a:srgbClr val="FFFFFF"/>
                </a:solidFill>
              </a14:hiddenFill>
            </a:ext>
          </a:extLst>
        </p:spPr>
      </p:pic>
      <p:cxnSp>
        <p:nvCxnSpPr>
          <p:cNvPr id="112" name="Straight Connector 111">
            <a:extLst>
              <a:ext uri="{FF2B5EF4-FFF2-40B4-BE49-F238E27FC236}">
                <a16:creationId xmlns:a16="http://schemas.microsoft.com/office/drawing/2014/main" id="{6B7ECD44-1E3A-4397-BB35-EEB552216777}"/>
              </a:ext>
            </a:extLst>
          </p:cNvPr>
          <p:cNvCxnSpPr>
            <a:cxnSpLocks/>
          </p:cNvCxnSpPr>
          <p:nvPr/>
        </p:nvCxnSpPr>
        <p:spPr>
          <a:xfrm>
            <a:off x="9784179" y="2221955"/>
            <a:ext cx="8885" cy="184123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Picture 4" descr="Image result for Azure logo">
            <a:extLst>
              <a:ext uri="{FF2B5EF4-FFF2-40B4-BE49-F238E27FC236}">
                <a16:creationId xmlns:a16="http://schemas.microsoft.com/office/drawing/2014/main" id="{5AEEA038-8F35-4E71-82D4-C45D6F9B03A0}"/>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45842" y="4901410"/>
            <a:ext cx="812253" cy="6056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Azure logo">
            <a:extLst>
              <a:ext uri="{FF2B5EF4-FFF2-40B4-BE49-F238E27FC236}">
                <a16:creationId xmlns:a16="http://schemas.microsoft.com/office/drawing/2014/main" id="{956E30C5-42FF-4140-A362-26892B81BBC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62436" y="4905688"/>
            <a:ext cx="812253" cy="605668"/>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Azure logo">
            <a:extLst>
              <a:ext uri="{FF2B5EF4-FFF2-40B4-BE49-F238E27FC236}">
                <a16:creationId xmlns:a16="http://schemas.microsoft.com/office/drawing/2014/main" id="{6FCDDC43-DBF4-47C3-8136-F8C63AA078A1}"/>
              </a:ext>
            </a:extLst>
          </p:cNvPr>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92084" y="4901410"/>
            <a:ext cx="812253" cy="60566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5E39890B-83B5-4220-A0D0-E7E8432748F9}"/>
              </a:ext>
            </a:extLst>
          </p:cNvPr>
          <p:cNvSpPr/>
          <p:nvPr/>
        </p:nvSpPr>
        <p:spPr>
          <a:xfrm>
            <a:off x="6028393" y="4351643"/>
            <a:ext cx="1749039" cy="545969"/>
          </a:xfrm>
          <a:prstGeom prst="rect">
            <a:avLst/>
          </a:prstGeom>
        </p:spPr>
        <p:txBody>
          <a:bodyPr wrap="square">
            <a:spAutoFit/>
          </a:bodyPr>
          <a:lstStyle/>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And</a:t>
            </a:r>
          </a:p>
          <a:p>
            <a:pPr marL="0" marR="0" lvl="0" indent="0" algn="l" defTabSz="914225"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Windows Containers</a:t>
            </a:r>
          </a:p>
        </p:txBody>
      </p:sp>
      <p:sp>
        <p:nvSpPr>
          <p:cNvPr id="84" name="Rectangle 83">
            <a:extLst>
              <a:ext uri="{FF2B5EF4-FFF2-40B4-BE49-F238E27FC236}">
                <a16:creationId xmlns:a16="http://schemas.microsoft.com/office/drawing/2014/main" id="{0E69616E-94B0-4047-97B0-76DD78355CFD}"/>
              </a:ext>
            </a:extLst>
          </p:cNvPr>
          <p:cNvSpPr/>
          <p:nvPr/>
        </p:nvSpPr>
        <p:spPr>
          <a:xfrm>
            <a:off x="3084809" y="2993838"/>
            <a:ext cx="2096533" cy="53180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IaaS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(Infrastructure as a Service) </a:t>
            </a:r>
            <a:endParaRPr kumimoji="0" lang="en-US" sz="1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9" name="Arrow: Chevron 88">
            <a:extLst>
              <a:ext uri="{FF2B5EF4-FFF2-40B4-BE49-F238E27FC236}">
                <a16:creationId xmlns:a16="http://schemas.microsoft.com/office/drawing/2014/main" id="{2AD99C31-887F-490A-8821-8160B7F6BD16}"/>
              </a:ext>
            </a:extLst>
          </p:cNvPr>
          <p:cNvSpPr/>
          <p:nvPr/>
        </p:nvSpPr>
        <p:spPr>
          <a:xfrm>
            <a:off x="5507974" y="6176653"/>
            <a:ext cx="6442749" cy="302236"/>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Modernize</a:t>
            </a:r>
            <a:endPar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1030" name="Picture 6" descr="Image result for VSTS icon">
            <a:extLst>
              <a:ext uri="{FF2B5EF4-FFF2-40B4-BE49-F238E27FC236}">
                <a16:creationId xmlns:a16="http://schemas.microsoft.com/office/drawing/2014/main" id="{9160B115-8847-4593-B619-1386DEEFDF2F}"/>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2939" y="3672300"/>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 descr="Image result for VSTS icon">
            <a:extLst>
              <a:ext uri="{FF2B5EF4-FFF2-40B4-BE49-F238E27FC236}">
                <a16:creationId xmlns:a16="http://schemas.microsoft.com/office/drawing/2014/main" id="{9FA63953-8BE6-445D-A951-A51A7597A566}"/>
              </a:ext>
            </a:extLst>
          </p:cNvPr>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66440" y="3791910"/>
            <a:ext cx="457190" cy="4571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icon">
            <a:extLst>
              <a:ext uri="{FF2B5EF4-FFF2-40B4-BE49-F238E27FC236}">
                <a16:creationId xmlns:a16="http://schemas.microsoft.com/office/drawing/2014/main" id="{7F996874-0BE4-45B7-9BF3-124A6105A60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02053" y="3850775"/>
            <a:ext cx="328124" cy="32812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Image result for Docker logo">
            <a:extLst>
              <a:ext uri="{FF2B5EF4-FFF2-40B4-BE49-F238E27FC236}">
                <a16:creationId xmlns:a16="http://schemas.microsoft.com/office/drawing/2014/main" id="{18B06BE1-8DA4-4648-A6FB-745F5226DB6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00575" y="4184644"/>
            <a:ext cx="544781" cy="5447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Azure Container Instance">
            <a:extLst>
              <a:ext uri="{FF2B5EF4-FFF2-40B4-BE49-F238E27FC236}">
                <a16:creationId xmlns:a16="http://schemas.microsoft.com/office/drawing/2014/main" id="{5FEB3EE7-E781-46A7-A5C6-F2C37CC80B83}"/>
              </a:ext>
            </a:extLst>
          </p:cNvPr>
          <p:cNvPicPr>
            <a:picLocks noChangeAspect="1" noChangeArrowheads="1"/>
          </p:cNvPicPr>
          <p:nvPr/>
        </p:nvPicPr>
        <p:blipFill>
          <a:blip r:embed="rId23">
            <a:duotone>
              <a:prstClr val="black"/>
              <a:schemeClr val="accent5">
                <a:tint val="45000"/>
                <a:satMod val="400000"/>
              </a:schemeClr>
            </a:duotone>
            <a:extLst>
              <a:ext uri="{BEBA8EAE-BF5A-486C-A8C5-ECC9F3942E4B}">
                <a14:imgProps xmlns:a14="http://schemas.microsoft.com/office/drawing/2010/main">
                  <a14:imgLayer r:embed="rId2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230177" y="3857929"/>
            <a:ext cx="615904" cy="323349"/>
          </a:xfrm>
          <a:prstGeom prst="rect">
            <a:avLst/>
          </a:prstGeom>
          <a:noFill/>
          <a:extLst>
            <a:ext uri="{909E8E84-426E-40DD-AFC4-6F175D3DCCD1}">
              <a14:hiddenFill xmlns:a14="http://schemas.microsoft.com/office/drawing/2010/main">
                <a:solidFill>
                  <a:srgbClr val="FFFFFF"/>
                </a:solidFill>
              </a14:hiddenFill>
            </a:ext>
          </a:extLst>
        </p:spPr>
      </p:pic>
      <p:sp>
        <p:nvSpPr>
          <p:cNvPr id="107" name="Arrow: Chevron 106">
            <a:extLst>
              <a:ext uri="{FF2B5EF4-FFF2-40B4-BE49-F238E27FC236}">
                <a16:creationId xmlns:a16="http://schemas.microsoft.com/office/drawing/2014/main" id="{1C178E0E-49AD-4192-A056-1B135B607D9E}"/>
              </a:ext>
            </a:extLst>
          </p:cNvPr>
          <p:cNvSpPr/>
          <p:nvPr/>
        </p:nvSpPr>
        <p:spPr>
          <a:xfrm>
            <a:off x="5511286" y="6523023"/>
            <a:ext cx="2523361" cy="294611"/>
          </a:xfrm>
          <a:prstGeom prst="chevron">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Minimal code changes</a:t>
            </a:r>
          </a:p>
        </p:txBody>
      </p:sp>
      <p:sp>
        <p:nvSpPr>
          <p:cNvPr id="108" name="Rectangle 107">
            <a:extLst>
              <a:ext uri="{FF2B5EF4-FFF2-40B4-BE49-F238E27FC236}">
                <a16:creationId xmlns:a16="http://schemas.microsoft.com/office/drawing/2014/main" id="{016B61C2-374F-4ECC-94C4-A85A585FB1EF}"/>
              </a:ext>
            </a:extLst>
          </p:cNvPr>
          <p:cNvSpPr/>
          <p:nvPr/>
        </p:nvSpPr>
        <p:spPr>
          <a:xfrm>
            <a:off x="2933591" y="5824907"/>
            <a:ext cx="9017133" cy="290662"/>
          </a:xfrm>
          <a:prstGeom prst="rect">
            <a:avLst/>
          </a:prstGeom>
          <a:solidFill>
            <a:srgbClr val="2075B8"/>
          </a:solidFill>
          <a:ln w="10795" cap="flat" cmpd="sng" algn="ctr">
            <a:noFill/>
            <a:prstDash val="solid"/>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
              <a:cs typeface=""/>
            </a:endParaRPr>
          </a:p>
        </p:txBody>
      </p:sp>
      <p:sp>
        <p:nvSpPr>
          <p:cNvPr id="109" name="Rectangle 108">
            <a:extLst>
              <a:ext uri="{FF2B5EF4-FFF2-40B4-BE49-F238E27FC236}">
                <a16:creationId xmlns:a16="http://schemas.microsoft.com/office/drawing/2014/main" id="{0DD7B562-A042-4DDA-A578-726014A3224C}"/>
              </a:ext>
            </a:extLst>
          </p:cNvPr>
          <p:cNvSpPr/>
          <p:nvPr/>
        </p:nvSpPr>
        <p:spPr>
          <a:xfrm>
            <a:off x="2883811" y="5820866"/>
            <a:ext cx="9113652" cy="280846"/>
          </a:xfrm>
          <a:prstGeom prst="rect">
            <a:avLst/>
          </a:prstGeom>
        </p:spPr>
        <p:txBody>
          <a:bodyPr wrap="square" anchor="t">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25"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Base Cloud Environment and cross-cutting concerns</a:t>
            </a:r>
            <a:r>
              <a:rPr kumimoji="0" lang="en-US" sz="1225"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US" sz="1225"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Network, Hybrid-cloud, Identity/Auth, Cost control and Operations model</a:t>
            </a:r>
          </a:p>
        </p:txBody>
      </p:sp>
      <p:sp>
        <p:nvSpPr>
          <p:cNvPr id="79" name="Rounded Rectangle 4">
            <a:extLst>
              <a:ext uri="{FF2B5EF4-FFF2-40B4-BE49-F238E27FC236}">
                <a16:creationId xmlns:a16="http://schemas.microsoft.com/office/drawing/2014/main" id="{288FFDB9-79D6-4065-B45D-B54B2842FC95}"/>
              </a:ext>
            </a:extLst>
          </p:cNvPr>
          <p:cNvSpPr/>
          <p:nvPr/>
        </p:nvSpPr>
        <p:spPr>
          <a:xfrm>
            <a:off x="3009172" y="2055345"/>
            <a:ext cx="2288484" cy="3670183"/>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50800">
                <a:solidFill>
                  <a:srgbClr val="FFFF00"/>
                </a:solidFill>
              </a:ln>
              <a:solidFill>
                <a:srgbClr val="FFFF00"/>
              </a:solidFill>
              <a:effectLst/>
              <a:uLnTx/>
              <a:uFillTx/>
              <a:latin typeface="Segoe UI" pitchFamily="34" charset="0"/>
              <a:ea typeface="+mn-ea"/>
              <a:cs typeface="+mn-cs"/>
            </a:endParaRPr>
          </a:p>
        </p:txBody>
      </p:sp>
      <p:sp>
        <p:nvSpPr>
          <p:cNvPr id="3" name="Title 2">
            <a:extLst>
              <a:ext uri="{FF2B5EF4-FFF2-40B4-BE49-F238E27FC236}">
                <a16:creationId xmlns:a16="http://schemas.microsoft.com/office/drawing/2014/main" id="{9BC364BE-20ED-4594-816B-CE43533A0B1E}"/>
              </a:ext>
            </a:extLst>
          </p:cNvPr>
          <p:cNvSpPr>
            <a:spLocks noGrp="1"/>
          </p:cNvSpPr>
          <p:nvPr>
            <p:ph type="title"/>
          </p:nvPr>
        </p:nvSpPr>
        <p:spPr>
          <a:xfrm>
            <a:off x="247905" y="118353"/>
            <a:ext cx="11277599" cy="670015"/>
          </a:xfrm>
        </p:spPr>
        <p:txBody>
          <a:bodyPr>
            <a:normAutofit/>
          </a:bodyPr>
          <a:lstStyle/>
          <a:p>
            <a:r>
              <a:rPr lang="fr-BE" sz="2750" dirty="0" err="1"/>
              <a:t>Maturity</a:t>
            </a:r>
            <a:r>
              <a:rPr lang="fr-BE" sz="2750" dirty="0"/>
              <a:t> model for .Net applications</a:t>
            </a:r>
          </a:p>
        </p:txBody>
      </p:sp>
      <p:sp>
        <p:nvSpPr>
          <p:cNvPr id="76" name="Rounded Rectangle 4">
            <a:extLst>
              <a:ext uri="{FF2B5EF4-FFF2-40B4-BE49-F238E27FC236}">
                <a16:creationId xmlns:a16="http://schemas.microsoft.com/office/drawing/2014/main" id="{81507E40-616D-4195-B6F7-6A2B1831458F}"/>
              </a:ext>
            </a:extLst>
          </p:cNvPr>
          <p:cNvSpPr/>
          <p:nvPr/>
        </p:nvSpPr>
        <p:spPr>
          <a:xfrm>
            <a:off x="5502462" y="2048373"/>
            <a:ext cx="2348970" cy="3653147"/>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50800">
                <a:solidFill>
                  <a:srgbClr val="FFFF00"/>
                </a:solidFill>
              </a:ln>
              <a:solidFill>
                <a:srgbClr val="FFFF00"/>
              </a:solidFill>
              <a:effectLst/>
              <a:uLnTx/>
              <a:uFillTx/>
              <a:latin typeface="Segoe UI" pitchFamily="34" charset="0"/>
              <a:ea typeface="+mn-ea"/>
              <a:cs typeface="+mn-cs"/>
            </a:endParaRPr>
          </a:p>
        </p:txBody>
      </p:sp>
      <p:sp>
        <p:nvSpPr>
          <p:cNvPr id="86" name="Rounded Rectangle 4">
            <a:extLst>
              <a:ext uri="{FF2B5EF4-FFF2-40B4-BE49-F238E27FC236}">
                <a16:creationId xmlns:a16="http://schemas.microsoft.com/office/drawing/2014/main" id="{9D5326A6-B13B-4F7E-83C9-3FE88EE6C554}"/>
              </a:ext>
            </a:extLst>
          </p:cNvPr>
          <p:cNvSpPr/>
          <p:nvPr/>
        </p:nvSpPr>
        <p:spPr>
          <a:xfrm>
            <a:off x="9898484" y="2015998"/>
            <a:ext cx="1935436" cy="2130062"/>
          </a:xfrm>
          <a:prstGeom prst="roundRect">
            <a:avLst/>
          </a:prstGeom>
          <a:noFill/>
          <a:ln w="50800" cmpd="sng">
            <a:solidFill>
              <a:srgbClr val="FFFF00"/>
            </a:solidFill>
            <a:headEnd type="none"/>
            <a:tailEnd type="none"/>
          </a:ln>
          <a:effectLst/>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w="50800">
                <a:solidFill>
                  <a:srgbClr val="FFFF00"/>
                </a:solidFill>
              </a:ln>
              <a:solidFill>
                <a:srgbClr val="FFFF00"/>
              </a:solidFill>
              <a:effectLst/>
              <a:uLnTx/>
              <a:uFillTx/>
              <a:latin typeface="Segoe UI" pitchFamily="34" charset="0"/>
              <a:ea typeface="+mn-ea"/>
              <a:cs typeface="+mn-cs"/>
            </a:endParaRPr>
          </a:p>
        </p:txBody>
      </p:sp>
      <p:sp>
        <p:nvSpPr>
          <p:cNvPr id="7" name="Thought Bubble: Cloud 6">
            <a:extLst>
              <a:ext uri="{FF2B5EF4-FFF2-40B4-BE49-F238E27FC236}">
                <a16:creationId xmlns:a16="http://schemas.microsoft.com/office/drawing/2014/main" id="{1AF9AACB-A154-43D6-96B2-39B27E927E65}"/>
              </a:ext>
            </a:extLst>
          </p:cNvPr>
          <p:cNvSpPr/>
          <p:nvPr/>
        </p:nvSpPr>
        <p:spPr>
          <a:xfrm>
            <a:off x="537899" y="2986796"/>
            <a:ext cx="2471274" cy="1192103"/>
          </a:xfrm>
          <a:prstGeom prst="cloudCallout">
            <a:avLst>
              <a:gd name="adj1" fmla="val 47131"/>
              <a:gd name="adj2" fmla="val 7567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err="1">
                <a:ln>
                  <a:noFill/>
                </a:ln>
                <a:solidFill>
                  <a:srgbClr val="000000"/>
                </a:solidFill>
                <a:effectLst/>
                <a:uLnTx/>
                <a:uFillTx/>
                <a:latin typeface="Segoe UI"/>
                <a:ea typeface="+mn-ea"/>
                <a:cs typeface="+mn-cs"/>
              </a:rPr>
              <a:t>Starting</a:t>
            </a:r>
            <a:r>
              <a:rPr kumimoji="0" lang="fr-BE" sz="1800" b="0" i="0" u="none" strike="noStrike" kern="1200" cap="none" spc="0" normalizeH="0" baseline="0" noProof="0" dirty="0">
                <a:ln>
                  <a:noFill/>
                </a:ln>
                <a:solidFill>
                  <a:srgbClr val="000000"/>
                </a:solidFill>
                <a:effectLst/>
                <a:uLnTx/>
                <a:uFillTx/>
                <a:latin typeface="Segoe UI"/>
                <a:ea typeface="+mn-ea"/>
                <a:cs typeface="+mn-cs"/>
              </a:rPr>
              <a:t> point for </a:t>
            </a:r>
            <a:r>
              <a:rPr kumimoji="0" lang="fr-BE" sz="1800" b="0" i="0" u="none" strike="noStrike" kern="1200" cap="none" spc="0" normalizeH="0" baseline="0" noProof="0" dirty="0" err="1">
                <a:ln>
                  <a:noFill/>
                </a:ln>
                <a:solidFill>
                  <a:srgbClr val="000000"/>
                </a:solidFill>
                <a:effectLst/>
                <a:uLnTx/>
                <a:uFillTx/>
                <a:latin typeface="Segoe UI"/>
                <a:ea typeface="+mn-ea"/>
                <a:cs typeface="+mn-cs"/>
              </a:rPr>
              <a:t>this</a:t>
            </a:r>
            <a:r>
              <a:rPr kumimoji="0" lang="fr-BE" sz="1800" b="0" i="0" u="none" strike="noStrike" kern="1200" cap="none" spc="0" normalizeH="0" baseline="0" noProof="0" dirty="0">
                <a:ln>
                  <a:noFill/>
                </a:ln>
                <a:solidFill>
                  <a:srgbClr val="000000"/>
                </a:solidFill>
                <a:effectLst/>
                <a:uLnTx/>
                <a:uFillTx/>
                <a:latin typeface="Segoe UI"/>
                <a:ea typeface="+mn-ea"/>
                <a:cs typeface="+mn-cs"/>
              </a:rPr>
              <a:t> workshop</a:t>
            </a:r>
          </a:p>
        </p:txBody>
      </p:sp>
      <p:sp>
        <p:nvSpPr>
          <p:cNvPr id="98" name="Thought Bubble: Cloud 97">
            <a:extLst>
              <a:ext uri="{FF2B5EF4-FFF2-40B4-BE49-F238E27FC236}">
                <a16:creationId xmlns:a16="http://schemas.microsoft.com/office/drawing/2014/main" id="{B5D1C030-EA46-45EE-AE22-AC16E078A84D}"/>
              </a:ext>
            </a:extLst>
          </p:cNvPr>
          <p:cNvSpPr/>
          <p:nvPr/>
        </p:nvSpPr>
        <p:spPr>
          <a:xfrm>
            <a:off x="3089930" y="833309"/>
            <a:ext cx="2471274" cy="1192103"/>
          </a:xfrm>
          <a:prstGeom prst="cloudCallout">
            <a:avLst>
              <a:gd name="adj1" fmla="val 47131"/>
              <a:gd name="adj2" fmla="val 75676"/>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000000"/>
                </a:solidFill>
                <a:effectLst/>
                <a:uLnTx/>
                <a:uFillTx/>
                <a:latin typeface="Segoe UI"/>
                <a:ea typeface="+mn-ea"/>
                <a:cs typeface="+mn-cs"/>
              </a:rPr>
              <a:t>Migration to Web Apps / SQL PaaS</a:t>
            </a:r>
          </a:p>
        </p:txBody>
      </p:sp>
      <p:sp>
        <p:nvSpPr>
          <p:cNvPr id="99" name="Thought Bubble: Cloud 98">
            <a:extLst>
              <a:ext uri="{FF2B5EF4-FFF2-40B4-BE49-F238E27FC236}">
                <a16:creationId xmlns:a16="http://schemas.microsoft.com/office/drawing/2014/main" id="{643C0090-1980-4861-A6CE-8B5858747B8E}"/>
              </a:ext>
            </a:extLst>
          </p:cNvPr>
          <p:cNvSpPr/>
          <p:nvPr/>
        </p:nvSpPr>
        <p:spPr>
          <a:xfrm>
            <a:off x="8032220" y="4593982"/>
            <a:ext cx="2471274" cy="1192103"/>
          </a:xfrm>
          <a:prstGeom prst="cloudCallout">
            <a:avLst>
              <a:gd name="adj1" fmla="val 28971"/>
              <a:gd name="adj2" fmla="val -9514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000000"/>
                </a:solidFill>
                <a:effectLst/>
                <a:uLnTx/>
                <a:uFillTx/>
                <a:latin typeface="Segoe UI"/>
                <a:ea typeface="+mn-ea"/>
                <a:cs typeface="+mn-cs"/>
              </a:rPr>
              <a:t>Migration to Docker / Container Services</a:t>
            </a:r>
          </a:p>
        </p:txBody>
      </p:sp>
    </p:spTree>
    <p:extLst>
      <p:ext uri="{BB962C8B-B14F-4D97-AF65-F5344CB8AC3E}">
        <p14:creationId xmlns:p14="http://schemas.microsoft.com/office/powerpoint/2010/main" val="319588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6" grpId="0" animBg="1"/>
      <p:bldP spid="86" grpId="0" animBg="1"/>
      <p:bldP spid="7" grpId="0" animBg="1"/>
      <p:bldP spid="98" grpId="0" animBg="1"/>
      <p:bldP spid="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Setting the scene</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10543023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5E8B3-347A-4BF3-9F56-BA797FDA32F8}"/>
              </a:ext>
            </a:extLst>
          </p:cNvPr>
          <p:cNvSpPr>
            <a:spLocks noGrp="1"/>
          </p:cNvSpPr>
          <p:nvPr>
            <p:ph type="title"/>
          </p:nvPr>
        </p:nvSpPr>
        <p:spPr>
          <a:xfrm>
            <a:off x="241222" y="208624"/>
            <a:ext cx="11306469" cy="635162"/>
          </a:xfrm>
        </p:spPr>
        <p:txBody>
          <a:bodyPr>
            <a:normAutofit/>
          </a:bodyPr>
          <a:lstStyle/>
          <a:p>
            <a:r>
              <a:rPr lang="fr-BE" sz="2750" dirty="0"/>
              <a:t>Azure </a:t>
            </a:r>
            <a:r>
              <a:rPr lang="fr-BE" sz="2750" dirty="0" err="1"/>
              <a:t>Compute</a:t>
            </a:r>
            <a:r>
              <a:rPr lang="fr-BE" sz="2750" dirty="0"/>
              <a:t> </a:t>
            </a:r>
            <a:r>
              <a:rPr lang="fr-BE" sz="2750" dirty="0" err="1"/>
              <a:t>Decision</a:t>
            </a:r>
            <a:r>
              <a:rPr lang="fr-BE" sz="2750" dirty="0"/>
              <a:t> </a:t>
            </a:r>
            <a:r>
              <a:rPr lang="fr-BE" sz="2750" dirty="0" err="1"/>
              <a:t>Tree</a:t>
            </a:r>
            <a:r>
              <a:rPr lang="fr-BE" sz="2750" dirty="0"/>
              <a:t> for .Net Framework app migration</a:t>
            </a:r>
          </a:p>
        </p:txBody>
      </p:sp>
      <p:sp>
        <p:nvSpPr>
          <p:cNvPr id="3" name="Rectangle: Rounded Corners 2">
            <a:extLst>
              <a:ext uri="{FF2B5EF4-FFF2-40B4-BE49-F238E27FC236}">
                <a16:creationId xmlns:a16="http://schemas.microsoft.com/office/drawing/2014/main" id="{393F6B4B-BAFA-4F49-A4A7-C796C1A98A64}"/>
              </a:ext>
            </a:extLst>
          </p:cNvPr>
          <p:cNvSpPr/>
          <p:nvPr/>
        </p:nvSpPr>
        <p:spPr>
          <a:xfrm>
            <a:off x="117807" y="1718006"/>
            <a:ext cx="2126120" cy="3421988"/>
          </a:xfrm>
          <a:prstGeom prst="roundRect">
            <a:avLst/>
          </a:prstGeom>
          <a:solidFill>
            <a:srgbClr val="B4009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E9E9E9"/>
                </a:solidFill>
                <a:effectLst/>
                <a:uLnTx/>
                <a:uFillTx/>
                <a:latin typeface="Segoe UI"/>
                <a:ea typeface="+mn-ea"/>
                <a:cs typeface="+mn-cs"/>
              </a:rPr>
              <a:t>ASP.NET</a:t>
            </a: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br>
              <a:rPr kumimoji="0" lang="fr-BE" sz="1800" b="0" i="0" u="none" strike="noStrike" kern="1200" cap="none" spc="0" normalizeH="0" baseline="0" noProof="0" dirty="0">
                <a:ln>
                  <a:noFill/>
                </a:ln>
                <a:solidFill>
                  <a:srgbClr val="000000"/>
                </a:solidFill>
                <a:effectLst/>
                <a:uLnTx/>
                <a:uFillTx/>
                <a:latin typeface="Segoe UI"/>
                <a:ea typeface="+mn-ea"/>
                <a:cs typeface="+mn-cs"/>
              </a:rPr>
            </a:b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3211800-A51D-4259-8B2D-884A4DE09A16}"/>
              </a:ext>
            </a:extLst>
          </p:cNvPr>
          <p:cNvSpPr/>
          <p:nvPr/>
        </p:nvSpPr>
        <p:spPr>
          <a:xfrm>
            <a:off x="252442" y="2367584"/>
            <a:ext cx="180636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E9E9E9"/>
                </a:solidFill>
                <a:effectLst/>
                <a:uLnTx/>
                <a:uFillTx/>
                <a:latin typeface="Segoe UI"/>
                <a:ea typeface="+mn-ea"/>
                <a:cs typeface="+mn-cs"/>
              </a:rPr>
              <a:t>MVC app</a:t>
            </a:r>
          </a:p>
        </p:txBody>
      </p:sp>
      <p:sp>
        <p:nvSpPr>
          <p:cNvPr id="5" name="Rectangle 4">
            <a:extLst>
              <a:ext uri="{FF2B5EF4-FFF2-40B4-BE49-F238E27FC236}">
                <a16:creationId xmlns:a16="http://schemas.microsoft.com/office/drawing/2014/main" id="{C43DD21E-9A9B-42CE-A29C-1F88E0C91F79}"/>
              </a:ext>
            </a:extLst>
          </p:cNvPr>
          <p:cNvSpPr/>
          <p:nvPr/>
        </p:nvSpPr>
        <p:spPr>
          <a:xfrm>
            <a:off x="252442" y="2729348"/>
            <a:ext cx="181758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E9E9E9"/>
                </a:solidFill>
                <a:effectLst/>
                <a:uLnTx/>
                <a:uFillTx/>
                <a:latin typeface="Segoe UI"/>
                <a:ea typeface="+mn-ea"/>
                <a:cs typeface="+mn-cs"/>
              </a:rPr>
              <a:t>Web Forms app</a:t>
            </a:r>
          </a:p>
        </p:txBody>
      </p:sp>
      <p:sp>
        <p:nvSpPr>
          <p:cNvPr id="6" name="Rectangle 5">
            <a:extLst>
              <a:ext uri="{FF2B5EF4-FFF2-40B4-BE49-F238E27FC236}">
                <a16:creationId xmlns:a16="http://schemas.microsoft.com/office/drawing/2014/main" id="{74AD51E6-9250-4DD4-878D-F7F04684B237}"/>
              </a:ext>
            </a:extLst>
          </p:cNvPr>
          <p:cNvSpPr/>
          <p:nvPr/>
        </p:nvSpPr>
        <p:spPr>
          <a:xfrm>
            <a:off x="252442" y="3091112"/>
            <a:ext cx="180636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dirty="0">
                <a:ln>
                  <a:noFill/>
                </a:ln>
                <a:solidFill>
                  <a:srgbClr val="E9E9E9"/>
                </a:solidFill>
                <a:effectLst/>
                <a:uLnTx/>
                <a:uFillTx/>
                <a:latin typeface="Segoe UI"/>
                <a:ea typeface="+mn-ea"/>
                <a:cs typeface="+mn-cs"/>
              </a:rPr>
              <a:t>Web API Service</a:t>
            </a:r>
          </a:p>
        </p:txBody>
      </p:sp>
      <p:sp>
        <p:nvSpPr>
          <p:cNvPr id="7" name="Rectangle 6">
            <a:extLst>
              <a:ext uri="{FF2B5EF4-FFF2-40B4-BE49-F238E27FC236}">
                <a16:creationId xmlns:a16="http://schemas.microsoft.com/office/drawing/2014/main" id="{DBFE1501-8651-4D34-A98B-C172B4713B43}"/>
              </a:ext>
            </a:extLst>
          </p:cNvPr>
          <p:cNvSpPr/>
          <p:nvPr/>
        </p:nvSpPr>
        <p:spPr>
          <a:xfrm>
            <a:off x="252442" y="3452876"/>
            <a:ext cx="181758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err="1">
                <a:ln>
                  <a:noFill/>
                </a:ln>
                <a:solidFill>
                  <a:srgbClr val="E9E9E9"/>
                </a:solidFill>
                <a:effectLst/>
                <a:uLnTx/>
                <a:uFillTx/>
                <a:latin typeface="Segoe UI"/>
                <a:ea typeface="+mn-ea"/>
                <a:cs typeface="+mn-cs"/>
              </a:rPr>
              <a:t>SignalR</a:t>
            </a:r>
            <a:r>
              <a:rPr kumimoji="0" lang="fr-BE" sz="1800" b="0" i="0" u="none" strike="noStrike" kern="1200" cap="none" spc="0" normalizeH="0" baseline="0" noProof="0" dirty="0">
                <a:ln>
                  <a:noFill/>
                </a:ln>
                <a:solidFill>
                  <a:srgbClr val="E9E9E9"/>
                </a:solidFill>
                <a:effectLst/>
                <a:uLnTx/>
                <a:uFillTx/>
                <a:latin typeface="Segoe UI"/>
                <a:ea typeface="+mn-ea"/>
                <a:cs typeface="+mn-cs"/>
              </a:rPr>
              <a:t> Service</a:t>
            </a:r>
          </a:p>
        </p:txBody>
      </p:sp>
      <p:sp>
        <p:nvSpPr>
          <p:cNvPr id="8" name="Rectangle 7">
            <a:extLst>
              <a:ext uri="{FF2B5EF4-FFF2-40B4-BE49-F238E27FC236}">
                <a16:creationId xmlns:a16="http://schemas.microsoft.com/office/drawing/2014/main" id="{54F520C7-0CD5-4FFA-AD65-92B411D0BA20}"/>
              </a:ext>
            </a:extLst>
          </p:cNvPr>
          <p:cNvSpPr/>
          <p:nvPr/>
        </p:nvSpPr>
        <p:spPr>
          <a:xfrm>
            <a:off x="241222" y="3814640"/>
            <a:ext cx="180636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E9E9E9"/>
                </a:solidFill>
                <a:effectLst/>
                <a:uLnTx/>
                <a:uFillTx/>
                <a:latin typeface="Segoe UI"/>
                <a:ea typeface="+mn-ea"/>
                <a:cs typeface="+mn-cs"/>
              </a:rPr>
              <a:t>Web Pages app</a:t>
            </a:r>
          </a:p>
        </p:txBody>
      </p:sp>
      <p:sp>
        <p:nvSpPr>
          <p:cNvPr id="9" name="Rectangle 8">
            <a:extLst>
              <a:ext uri="{FF2B5EF4-FFF2-40B4-BE49-F238E27FC236}">
                <a16:creationId xmlns:a16="http://schemas.microsoft.com/office/drawing/2014/main" id="{25794A28-88EB-47F7-8C93-ACF7D6DED179}"/>
              </a:ext>
            </a:extLst>
          </p:cNvPr>
          <p:cNvSpPr/>
          <p:nvPr/>
        </p:nvSpPr>
        <p:spPr>
          <a:xfrm>
            <a:off x="252442" y="4508544"/>
            <a:ext cx="1817581" cy="286101"/>
          </a:xfrm>
          <a:prstGeom prst="rect">
            <a:avLst/>
          </a:prstGeom>
          <a:solidFill>
            <a:srgbClr val="7030A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E9E9E9"/>
                </a:solidFill>
                <a:effectLst/>
                <a:uLnTx/>
                <a:uFillTx/>
                <a:latin typeface="Segoe UI"/>
                <a:ea typeface="+mn-ea"/>
                <a:cs typeface="+mn-cs"/>
              </a:rPr>
              <a:t>WCF Service</a:t>
            </a:r>
          </a:p>
        </p:txBody>
      </p:sp>
      <p:sp>
        <p:nvSpPr>
          <p:cNvPr id="10" name="Diamond 9">
            <a:extLst>
              <a:ext uri="{FF2B5EF4-FFF2-40B4-BE49-F238E27FC236}">
                <a16:creationId xmlns:a16="http://schemas.microsoft.com/office/drawing/2014/main" id="{F539C5AB-EBA2-4763-A5DC-043E39BD753F}"/>
              </a:ext>
            </a:extLst>
          </p:cNvPr>
          <p:cNvSpPr/>
          <p:nvPr/>
        </p:nvSpPr>
        <p:spPr>
          <a:xfrm>
            <a:off x="2225671" y="2849297"/>
            <a:ext cx="2832032" cy="1008020"/>
          </a:xfrm>
          <a:prstGeom prst="diamond">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1" i="0" u="none" strike="noStrike" kern="1200" cap="none" spc="0" normalizeH="0" baseline="0" noProof="0" dirty="0">
                <a:ln>
                  <a:noFill/>
                </a:ln>
                <a:solidFill>
                  <a:schemeClr val="tx1"/>
                </a:solidFill>
                <a:effectLst/>
                <a:uLnTx/>
                <a:uFillTx/>
                <a:latin typeface="Segoe UI"/>
                <a:ea typeface="+mn-ea"/>
                <a:cs typeface="+mn-cs"/>
              </a:rPr>
              <a:t>App has </a:t>
            </a:r>
            <a:r>
              <a:rPr kumimoji="0" lang="fr-BE" sz="1400" b="1" i="0" u="none" strike="noStrike" kern="1200" cap="none" spc="0" normalizeH="0" baseline="0" noProof="0" dirty="0" err="1">
                <a:ln>
                  <a:noFill/>
                </a:ln>
                <a:solidFill>
                  <a:schemeClr val="tx1"/>
                </a:solidFill>
                <a:effectLst/>
                <a:uLnTx/>
                <a:uFillTx/>
                <a:latin typeface="Segoe UI"/>
                <a:ea typeface="+mn-ea"/>
                <a:cs typeface="+mn-cs"/>
              </a:rPr>
              <a:t>dependencies</a:t>
            </a:r>
            <a:r>
              <a:rPr kumimoji="0" lang="fr-BE" sz="1400" b="1" i="0" u="none" strike="noStrike" kern="1200" cap="none" spc="0" normalizeH="0" baseline="0" noProof="0" dirty="0">
                <a:ln>
                  <a:noFill/>
                </a:ln>
                <a:solidFill>
                  <a:schemeClr val="tx1"/>
                </a:solidFill>
                <a:effectLst/>
                <a:uLnTx/>
                <a:uFillTx/>
                <a:latin typeface="Segoe UI"/>
                <a:ea typeface="+mn-ea"/>
                <a:cs typeface="+mn-cs"/>
              </a:rPr>
              <a:t>?</a:t>
            </a:r>
          </a:p>
        </p:txBody>
      </p:sp>
      <p:sp>
        <p:nvSpPr>
          <p:cNvPr id="12" name="Diamond 11">
            <a:extLst>
              <a:ext uri="{FF2B5EF4-FFF2-40B4-BE49-F238E27FC236}">
                <a16:creationId xmlns:a16="http://schemas.microsoft.com/office/drawing/2014/main" id="{7801DFE1-3FE1-427E-AD96-3A5E5EACFA35}"/>
              </a:ext>
            </a:extLst>
          </p:cNvPr>
          <p:cNvSpPr/>
          <p:nvPr/>
        </p:nvSpPr>
        <p:spPr>
          <a:xfrm>
            <a:off x="4688870" y="4386930"/>
            <a:ext cx="2776859" cy="1008020"/>
          </a:xfrm>
          <a:prstGeom prst="diamond">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1" i="0" u="none" strike="noStrike" kern="1200" cap="none" spc="0" normalizeH="0" baseline="0" noProof="0" dirty="0">
                <a:ln>
                  <a:noFill/>
                </a:ln>
                <a:solidFill>
                  <a:schemeClr val="tx1"/>
                </a:solidFill>
                <a:effectLst/>
                <a:uLnTx/>
                <a:uFillTx/>
                <a:latin typeface="Segoe UI"/>
                <a:ea typeface="+mn-ea"/>
                <a:cs typeface="+mn-cs"/>
              </a:rPr>
              <a:t>Quick Migration Process?</a:t>
            </a:r>
          </a:p>
        </p:txBody>
      </p:sp>
      <p:grpSp>
        <p:nvGrpSpPr>
          <p:cNvPr id="20" name="Group 19">
            <a:extLst>
              <a:ext uri="{FF2B5EF4-FFF2-40B4-BE49-F238E27FC236}">
                <a16:creationId xmlns:a16="http://schemas.microsoft.com/office/drawing/2014/main" id="{EC7DF54D-19F6-4354-9789-58521DA4E4C3}"/>
              </a:ext>
            </a:extLst>
          </p:cNvPr>
          <p:cNvGrpSpPr/>
          <p:nvPr/>
        </p:nvGrpSpPr>
        <p:grpSpPr>
          <a:xfrm>
            <a:off x="8281956" y="4822748"/>
            <a:ext cx="1144403" cy="1144403"/>
            <a:chOff x="7859353" y="5557491"/>
            <a:chExt cx="1144403" cy="1144403"/>
          </a:xfrm>
        </p:grpSpPr>
        <p:sp>
          <p:nvSpPr>
            <p:cNvPr id="14" name="Oval 13">
              <a:extLst>
                <a:ext uri="{FF2B5EF4-FFF2-40B4-BE49-F238E27FC236}">
                  <a16:creationId xmlns:a16="http://schemas.microsoft.com/office/drawing/2014/main" id="{E16318C4-B8BE-4564-AF03-FE785E1CEE6E}"/>
                </a:ext>
              </a:extLst>
            </p:cNvPr>
            <p:cNvSpPr/>
            <p:nvPr/>
          </p:nvSpPr>
          <p:spPr>
            <a:xfrm>
              <a:off x="7859353" y="5557491"/>
              <a:ext cx="1144403" cy="1144403"/>
            </a:xfrm>
            <a:prstGeom prst="ellipse">
              <a:avLst/>
            </a:prstGeom>
            <a:solidFill>
              <a:schemeClr val="bg2"/>
            </a:solidFill>
            <a:ln>
              <a:solidFill>
                <a:srgbClr val="00206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2400" b="1" i="0" u="none" strike="noStrike" kern="1200" cap="none" spc="0" normalizeH="0" baseline="0" noProof="0" dirty="0">
                <a:ln>
                  <a:noFill/>
                </a:ln>
                <a:solidFill>
                  <a:srgbClr val="002060"/>
                </a:solidFill>
                <a:effectLst/>
                <a:uLnTx/>
                <a:uFillTx/>
                <a:latin typeface="Segoe UI"/>
                <a:ea typeface="+mn-ea"/>
                <a:cs typeface="+mn-cs"/>
              </a:endParaRPr>
            </a:p>
          </p:txBody>
        </p:sp>
        <p:pic>
          <p:nvPicPr>
            <p:cNvPr id="15" name="Picture 4" descr="Image result for Docker logo">
              <a:extLst>
                <a:ext uri="{FF2B5EF4-FFF2-40B4-BE49-F238E27FC236}">
                  <a16:creationId xmlns:a16="http://schemas.microsoft.com/office/drawing/2014/main" id="{92F43B7A-9AA7-401F-9F79-0BF5C4EF2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0871" y="5856019"/>
              <a:ext cx="544781" cy="5447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54B2F367-708A-40E4-AC7D-F425E5133A70}"/>
              </a:ext>
            </a:extLst>
          </p:cNvPr>
          <p:cNvGrpSpPr/>
          <p:nvPr/>
        </p:nvGrpSpPr>
        <p:grpSpPr>
          <a:xfrm>
            <a:off x="8264683" y="2472645"/>
            <a:ext cx="1144403" cy="1144403"/>
            <a:chOff x="9594656" y="3166775"/>
            <a:chExt cx="1144403" cy="1144403"/>
          </a:xfrm>
        </p:grpSpPr>
        <p:sp>
          <p:nvSpPr>
            <p:cNvPr id="13" name="Oval 12">
              <a:extLst>
                <a:ext uri="{FF2B5EF4-FFF2-40B4-BE49-F238E27FC236}">
                  <a16:creationId xmlns:a16="http://schemas.microsoft.com/office/drawing/2014/main" id="{0CD25328-1386-480D-BBC2-5F0A481AD688}"/>
                </a:ext>
              </a:extLst>
            </p:cNvPr>
            <p:cNvSpPr/>
            <p:nvPr/>
          </p:nvSpPr>
          <p:spPr>
            <a:xfrm>
              <a:off x="9594656" y="3166775"/>
              <a:ext cx="1144403" cy="1144403"/>
            </a:xfrm>
            <a:prstGeom prst="ellipse">
              <a:avLst/>
            </a:prstGeom>
            <a:solidFill>
              <a:schemeClr val="bg2"/>
            </a:solidFill>
            <a:ln>
              <a:solidFill>
                <a:srgbClr val="00206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dirty="0">
                <a:ln>
                  <a:noFill/>
                </a:ln>
                <a:solidFill>
                  <a:srgbClr val="002060"/>
                </a:solidFill>
                <a:effectLst/>
                <a:uLnTx/>
                <a:uFillTx/>
                <a:latin typeface="Segoe UI"/>
                <a:ea typeface="+mn-ea"/>
                <a:cs typeface="+mn-cs"/>
              </a:endParaRPr>
            </a:p>
          </p:txBody>
        </p:sp>
        <p:pic>
          <p:nvPicPr>
            <p:cNvPr id="16" name="Picture 2" descr="Image result for Azure VM icon">
              <a:extLst>
                <a:ext uri="{FF2B5EF4-FFF2-40B4-BE49-F238E27FC236}">
                  <a16:creationId xmlns:a16="http://schemas.microsoft.com/office/drawing/2014/main" id="{75879793-452E-4F13-B154-8EFD8AC05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81" r="26646" b="51769"/>
            <a:stretch/>
          </p:blipFill>
          <p:spPr bwMode="auto">
            <a:xfrm>
              <a:off x="9874319" y="3467327"/>
              <a:ext cx="585075" cy="5432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30DD2E87-08EC-42EC-B3C0-4C41DD93B272}"/>
              </a:ext>
            </a:extLst>
          </p:cNvPr>
          <p:cNvGrpSpPr/>
          <p:nvPr/>
        </p:nvGrpSpPr>
        <p:grpSpPr>
          <a:xfrm>
            <a:off x="7133409" y="1029714"/>
            <a:ext cx="1144403" cy="1144403"/>
            <a:chOff x="4906717" y="1223181"/>
            <a:chExt cx="1144403" cy="1144403"/>
          </a:xfrm>
        </p:grpSpPr>
        <p:sp>
          <p:nvSpPr>
            <p:cNvPr id="11" name="Oval 10">
              <a:extLst>
                <a:ext uri="{FF2B5EF4-FFF2-40B4-BE49-F238E27FC236}">
                  <a16:creationId xmlns:a16="http://schemas.microsoft.com/office/drawing/2014/main" id="{39D38141-4B99-426B-8898-4E030EFE99A5}"/>
                </a:ext>
              </a:extLst>
            </p:cNvPr>
            <p:cNvSpPr/>
            <p:nvPr/>
          </p:nvSpPr>
          <p:spPr>
            <a:xfrm>
              <a:off x="4906717" y="1223181"/>
              <a:ext cx="1144403" cy="1144403"/>
            </a:xfrm>
            <a:prstGeom prst="ellipse">
              <a:avLst/>
            </a:prstGeom>
            <a:solidFill>
              <a:schemeClr val="bg2"/>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1" i="0" u="none" strike="noStrike" kern="1200" cap="none" spc="0" normalizeH="0" baseline="0" noProof="0" dirty="0">
                <a:ln>
                  <a:noFill/>
                </a:ln>
                <a:solidFill>
                  <a:srgbClr val="002060"/>
                </a:solidFill>
                <a:effectLst/>
                <a:uLnTx/>
                <a:uFillTx/>
                <a:latin typeface="Segoe UI"/>
                <a:ea typeface="+mn-ea"/>
                <a:cs typeface="+mn-cs"/>
              </a:endParaRPr>
            </a:p>
          </p:txBody>
        </p:sp>
        <p:pic>
          <p:nvPicPr>
            <p:cNvPr id="17" name="Picture 8" descr="Image result for Azure App Service icon">
              <a:extLst>
                <a:ext uri="{FF2B5EF4-FFF2-40B4-BE49-F238E27FC236}">
                  <a16:creationId xmlns:a16="http://schemas.microsoft.com/office/drawing/2014/main" id="{7D7ED7ED-D9AB-44E6-A250-BF04B5C0F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8269" y="1529128"/>
              <a:ext cx="540894" cy="54089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C74E171F-E88A-4B9F-9697-F6651390AFE6}"/>
              </a:ext>
            </a:extLst>
          </p:cNvPr>
          <p:cNvCxnSpPr>
            <a:cxnSpLocks/>
            <a:endCxn id="11" idx="2"/>
          </p:cNvCxnSpPr>
          <p:nvPr/>
        </p:nvCxnSpPr>
        <p:spPr>
          <a:xfrm flipV="1">
            <a:off x="4958672" y="1601916"/>
            <a:ext cx="2174737" cy="164658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9208AF-E363-40A5-9F32-6C878100456E}"/>
              </a:ext>
            </a:extLst>
          </p:cNvPr>
          <p:cNvCxnSpPr>
            <a:cxnSpLocks/>
          </p:cNvCxnSpPr>
          <p:nvPr/>
        </p:nvCxnSpPr>
        <p:spPr>
          <a:xfrm>
            <a:off x="4974038" y="3399161"/>
            <a:ext cx="1103262" cy="9769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F00A0F8-8999-4213-9C31-46C5409D804A}"/>
              </a:ext>
            </a:extLst>
          </p:cNvPr>
          <p:cNvCxnSpPr>
            <a:cxnSpLocks/>
            <a:stCxn id="12" idx="3"/>
            <a:endCxn id="13" idx="2"/>
          </p:cNvCxnSpPr>
          <p:nvPr/>
        </p:nvCxnSpPr>
        <p:spPr>
          <a:xfrm flipV="1">
            <a:off x="7465729" y="3044847"/>
            <a:ext cx="798954" cy="184609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F43BB06-016C-4E9A-A1D0-2AAE57865883}"/>
              </a:ext>
            </a:extLst>
          </p:cNvPr>
          <p:cNvCxnSpPr>
            <a:cxnSpLocks/>
            <a:endCxn id="14" idx="2"/>
          </p:cNvCxnSpPr>
          <p:nvPr/>
        </p:nvCxnSpPr>
        <p:spPr>
          <a:xfrm>
            <a:off x="7434961" y="4885864"/>
            <a:ext cx="846995" cy="5090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400739E-4732-457C-B90D-B051DDE505FB}"/>
              </a:ext>
            </a:extLst>
          </p:cNvPr>
          <p:cNvSpPr/>
          <p:nvPr/>
        </p:nvSpPr>
        <p:spPr>
          <a:xfrm>
            <a:off x="4483621" y="2925506"/>
            <a:ext cx="537165" cy="2720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000000"/>
                </a:solidFill>
                <a:effectLst/>
                <a:uLnTx/>
                <a:uFillTx/>
                <a:latin typeface="Segoe UI"/>
                <a:ea typeface="+mn-ea"/>
                <a:cs typeface="+mn-cs"/>
              </a:rPr>
              <a:t>NO</a:t>
            </a:r>
          </a:p>
        </p:txBody>
      </p:sp>
      <p:sp>
        <p:nvSpPr>
          <p:cNvPr id="31" name="Rectangle 30">
            <a:extLst>
              <a:ext uri="{FF2B5EF4-FFF2-40B4-BE49-F238E27FC236}">
                <a16:creationId xmlns:a16="http://schemas.microsoft.com/office/drawing/2014/main" id="{57C3C4BF-3509-4444-ABE6-725A1684F8CD}"/>
              </a:ext>
            </a:extLst>
          </p:cNvPr>
          <p:cNvSpPr/>
          <p:nvPr/>
        </p:nvSpPr>
        <p:spPr>
          <a:xfrm>
            <a:off x="7059018" y="5093942"/>
            <a:ext cx="537165" cy="2720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800" b="0" i="0" u="none" strike="noStrike" kern="1200" cap="none" spc="0" normalizeH="0" baseline="0" noProof="0" dirty="0">
                <a:ln>
                  <a:noFill/>
                </a:ln>
                <a:solidFill>
                  <a:srgbClr val="000000"/>
                </a:solidFill>
                <a:effectLst/>
                <a:uLnTx/>
                <a:uFillTx/>
                <a:latin typeface="Segoe UI"/>
                <a:ea typeface="+mn-ea"/>
                <a:cs typeface="+mn-cs"/>
              </a:rPr>
              <a:t>NO</a:t>
            </a:r>
          </a:p>
        </p:txBody>
      </p:sp>
      <p:sp>
        <p:nvSpPr>
          <p:cNvPr id="32" name="Rectangle 31">
            <a:extLst>
              <a:ext uri="{FF2B5EF4-FFF2-40B4-BE49-F238E27FC236}">
                <a16:creationId xmlns:a16="http://schemas.microsoft.com/office/drawing/2014/main" id="{5CF34A24-1C17-493F-BBF2-DB5A26D11BFF}"/>
              </a:ext>
            </a:extLst>
          </p:cNvPr>
          <p:cNvSpPr/>
          <p:nvPr/>
        </p:nvSpPr>
        <p:spPr>
          <a:xfrm>
            <a:off x="4493661" y="3585273"/>
            <a:ext cx="537165" cy="2720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dirty="0">
                <a:ln>
                  <a:noFill/>
                </a:ln>
                <a:solidFill>
                  <a:srgbClr val="000000"/>
                </a:solidFill>
                <a:effectLst/>
                <a:uLnTx/>
                <a:uFillTx/>
                <a:latin typeface="Segoe UI"/>
                <a:ea typeface="+mn-ea"/>
                <a:cs typeface="+mn-cs"/>
              </a:rPr>
              <a:t>YES</a:t>
            </a: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3F6772F7-AA93-46D3-AE0C-96405D3A8F13}"/>
              </a:ext>
            </a:extLst>
          </p:cNvPr>
          <p:cNvSpPr/>
          <p:nvPr/>
        </p:nvSpPr>
        <p:spPr>
          <a:xfrm>
            <a:off x="6993791" y="4408635"/>
            <a:ext cx="537165" cy="272044"/>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600" b="0" i="0" u="none" strike="noStrike" kern="1200" cap="none" spc="0" normalizeH="0" baseline="0" noProof="0" dirty="0">
                <a:ln>
                  <a:noFill/>
                </a:ln>
                <a:solidFill>
                  <a:srgbClr val="000000"/>
                </a:solidFill>
                <a:effectLst/>
                <a:uLnTx/>
                <a:uFillTx/>
                <a:latin typeface="Segoe UI"/>
                <a:ea typeface="+mn-ea"/>
                <a:cs typeface="+mn-cs"/>
              </a:rPr>
              <a:t>YES</a:t>
            </a:r>
            <a:endParaRPr kumimoji="0" lang="fr-BE"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59790D81-7C42-492C-8AF7-F14A36E7739E}"/>
              </a:ext>
            </a:extLst>
          </p:cNvPr>
          <p:cNvSpPr/>
          <p:nvPr/>
        </p:nvSpPr>
        <p:spPr>
          <a:xfrm>
            <a:off x="9979863" y="1217330"/>
            <a:ext cx="2043838" cy="712379"/>
          </a:xfrm>
          <a:prstGeom prst="rect">
            <a:avLst/>
          </a:prstGeom>
          <a:solidFill>
            <a:srgbClr val="006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Azure App Service</a:t>
            </a:r>
          </a:p>
        </p:txBody>
      </p:sp>
      <p:sp>
        <p:nvSpPr>
          <p:cNvPr id="35" name="Rectangle 34">
            <a:extLst>
              <a:ext uri="{FF2B5EF4-FFF2-40B4-BE49-F238E27FC236}">
                <a16:creationId xmlns:a16="http://schemas.microsoft.com/office/drawing/2014/main" id="{D55E2297-63A1-4BFF-93D6-9EE19335EDCF}"/>
              </a:ext>
            </a:extLst>
          </p:cNvPr>
          <p:cNvSpPr/>
          <p:nvPr/>
        </p:nvSpPr>
        <p:spPr>
          <a:xfrm>
            <a:off x="9966329" y="2716645"/>
            <a:ext cx="2043838" cy="712379"/>
          </a:xfrm>
          <a:prstGeom prst="rect">
            <a:avLst/>
          </a:prstGeom>
          <a:solidFill>
            <a:srgbClr val="006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Azure Virtual Machines</a:t>
            </a:r>
          </a:p>
        </p:txBody>
      </p:sp>
      <p:sp>
        <p:nvSpPr>
          <p:cNvPr id="36" name="Rectangle 35">
            <a:extLst>
              <a:ext uri="{FF2B5EF4-FFF2-40B4-BE49-F238E27FC236}">
                <a16:creationId xmlns:a16="http://schemas.microsoft.com/office/drawing/2014/main" id="{04B8CAC3-9E94-4B0E-8276-C8B458B43F6B}"/>
              </a:ext>
            </a:extLst>
          </p:cNvPr>
          <p:cNvSpPr/>
          <p:nvPr/>
        </p:nvSpPr>
        <p:spPr>
          <a:xfrm>
            <a:off x="9993397" y="5842260"/>
            <a:ext cx="2043838" cy="712379"/>
          </a:xfrm>
          <a:prstGeom prst="rect">
            <a:avLst/>
          </a:prstGeom>
          <a:solidFill>
            <a:srgbClr val="006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Windows Containers on Azure Service </a:t>
            </a:r>
            <a:r>
              <a:rPr kumimoji="0" lang="fr-BE" sz="1400" b="0" i="0" u="none" strike="noStrike" kern="1200" cap="none" spc="0" normalizeH="0" baseline="0" noProof="0" dirty="0" err="1">
                <a:ln>
                  <a:noFill/>
                </a:ln>
                <a:solidFill>
                  <a:srgbClr val="FFFFFF"/>
                </a:solidFill>
                <a:effectLst/>
                <a:uLnTx/>
                <a:uFillTx/>
                <a:latin typeface="Segoe UI"/>
                <a:ea typeface="+mn-ea"/>
                <a:cs typeface="+mn-cs"/>
              </a:rPr>
              <a:t>Fabric</a:t>
            </a:r>
            <a:endParaRPr kumimoji="0" lang="fr-BE"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F1D5990-444D-49C2-A88E-FEC7471F9ABC}"/>
              </a:ext>
            </a:extLst>
          </p:cNvPr>
          <p:cNvSpPr/>
          <p:nvPr/>
        </p:nvSpPr>
        <p:spPr>
          <a:xfrm>
            <a:off x="9979865" y="5084620"/>
            <a:ext cx="2043838" cy="712379"/>
          </a:xfrm>
          <a:prstGeom prst="rect">
            <a:avLst/>
          </a:prstGeom>
          <a:solidFill>
            <a:srgbClr val="006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Windows Containers on Azure Container Services (ACS)</a:t>
            </a:r>
          </a:p>
        </p:txBody>
      </p:sp>
      <p:sp>
        <p:nvSpPr>
          <p:cNvPr id="38" name="Rectangle 37">
            <a:extLst>
              <a:ext uri="{FF2B5EF4-FFF2-40B4-BE49-F238E27FC236}">
                <a16:creationId xmlns:a16="http://schemas.microsoft.com/office/drawing/2014/main" id="{71F43B10-C0F1-4033-8B86-903893E43697}"/>
              </a:ext>
            </a:extLst>
          </p:cNvPr>
          <p:cNvSpPr/>
          <p:nvPr/>
        </p:nvSpPr>
        <p:spPr>
          <a:xfrm>
            <a:off x="9979863" y="4324490"/>
            <a:ext cx="2043838" cy="712379"/>
          </a:xfrm>
          <a:prstGeom prst="rect">
            <a:avLst/>
          </a:prstGeom>
          <a:solidFill>
            <a:srgbClr val="006007"/>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BE" sz="1400" b="0" i="0" u="none" strike="noStrike" kern="1200" cap="none" spc="0" normalizeH="0" baseline="0" noProof="0" dirty="0">
                <a:ln>
                  <a:noFill/>
                </a:ln>
                <a:solidFill>
                  <a:srgbClr val="FFFFFF"/>
                </a:solidFill>
                <a:effectLst/>
                <a:uLnTx/>
                <a:uFillTx/>
                <a:latin typeface="Segoe UI"/>
                <a:ea typeface="+mn-ea"/>
                <a:cs typeface="+mn-cs"/>
              </a:rPr>
              <a:t>Windows Containers on Azure </a:t>
            </a:r>
            <a:r>
              <a:rPr kumimoji="0" lang="fr-BE" sz="1400" b="0" i="0" u="none" strike="noStrike" kern="1200" cap="none" spc="0" normalizeH="0" baseline="0" noProof="0" dirty="0" err="1">
                <a:ln>
                  <a:noFill/>
                </a:ln>
                <a:solidFill>
                  <a:srgbClr val="FFFFFF"/>
                </a:solidFill>
                <a:effectLst/>
                <a:uLnTx/>
                <a:uFillTx/>
                <a:latin typeface="Segoe UI"/>
                <a:ea typeface="+mn-ea"/>
                <a:cs typeface="+mn-cs"/>
              </a:rPr>
              <a:t>VMs</a:t>
            </a:r>
            <a:endParaRPr kumimoji="0" lang="fr-BE"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9" name="Straight Arrow Connector 38">
            <a:extLst>
              <a:ext uri="{FF2B5EF4-FFF2-40B4-BE49-F238E27FC236}">
                <a16:creationId xmlns:a16="http://schemas.microsoft.com/office/drawing/2014/main" id="{D797E941-75F3-483B-AACA-F22673CB9C36}"/>
              </a:ext>
            </a:extLst>
          </p:cNvPr>
          <p:cNvCxnSpPr>
            <a:cxnSpLocks/>
            <a:endCxn id="34" idx="1"/>
          </p:cNvCxnSpPr>
          <p:nvPr/>
        </p:nvCxnSpPr>
        <p:spPr>
          <a:xfrm flipV="1">
            <a:off x="8277812" y="1573520"/>
            <a:ext cx="1702051" cy="41749"/>
          </a:xfrm>
          <a:prstGeom prst="straightConnector1">
            <a:avLst/>
          </a:prstGeom>
          <a:ln w="28575">
            <a:solidFill>
              <a:srgbClr val="006007"/>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4B8E31B-E360-48D4-8AE5-F4288C1CD004}"/>
              </a:ext>
            </a:extLst>
          </p:cNvPr>
          <p:cNvCxnSpPr>
            <a:cxnSpLocks/>
            <a:endCxn id="35" idx="1"/>
          </p:cNvCxnSpPr>
          <p:nvPr/>
        </p:nvCxnSpPr>
        <p:spPr>
          <a:xfrm>
            <a:off x="9409084" y="3071373"/>
            <a:ext cx="557245" cy="1462"/>
          </a:xfrm>
          <a:prstGeom prst="straightConnector1">
            <a:avLst/>
          </a:prstGeom>
          <a:ln w="28575">
            <a:solidFill>
              <a:srgbClr val="006007"/>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BB4388-4EC6-405F-AC73-7C65F9DADF33}"/>
              </a:ext>
            </a:extLst>
          </p:cNvPr>
          <p:cNvCxnSpPr>
            <a:cxnSpLocks/>
            <a:stCxn id="14" idx="6"/>
            <a:endCxn id="38" idx="1"/>
          </p:cNvCxnSpPr>
          <p:nvPr/>
        </p:nvCxnSpPr>
        <p:spPr>
          <a:xfrm flipV="1">
            <a:off x="9426359" y="4680680"/>
            <a:ext cx="553504" cy="714270"/>
          </a:xfrm>
          <a:prstGeom prst="straightConnector1">
            <a:avLst/>
          </a:prstGeom>
          <a:ln w="28575">
            <a:solidFill>
              <a:srgbClr val="006007"/>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3BA274B-513C-4E9D-8A23-99E71E603285}"/>
              </a:ext>
            </a:extLst>
          </p:cNvPr>
          <p:cNvCxnSpPr>
            <a:cxnSpLocks/>
            <a:stCxn id="14" idx="6"/>
            <a:endCxn id="37" idx="1"/>
          </p:cNvCxnSpPr>
          <p:nvPr/>
        </p:nvCxnSpPr>
        <p:spPr>
          <a:xfrm>
            <a:off x="9426359" y="5394950"/>
            <a:ext cx="553506" cy="45860"/>
          </a:xfrm>
          <a:prstGeom prst="straightConnector1">
            <a:avLst/>
          </a:prstGeom>
          <a:ln w="28575">
            <a:solidFill>
              <a:srgbClr val="006007"/>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F6863B4-ABF8-48EC-B067-A7851B3256BE}"/>
              </a:ext>
            </a:extLst>
          </p:cNvPr>
          <p:cNvCxnSpPr>
            <a:cxnSpLocks/>
            <a:stCxn id="14" idx="6"/>
            <a:endCxn id="36" idx="1"/>
          </p:cNvCxnSpPr>
          <p:nvPr/>
        </p:nvCxnSpPr>
        <p:spPr>
          <a:xfrm>
            <a:off x="9426359" y="5394950"/>
            <a:ext cx="567038" cy="803500"/>
          </a:xfrm>
          <a:prstGeom prst="straightConnector1">
            <a:avLst/>
          </a:prstGeom>
          <a:ln w="28575">
            <a:solidFill>
              <a:srgbClr val="006007"/>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76687E2-6BF0-495A-B9E5-E8300DEFB17F}"/>
              </a:ext>
            </a:extLst>
          </p:cNvPr>
          <p:cNvSpPr txBox="1"/>
          <p:nvPr/>
        </p:nvSpPr>
        <p:spPr>
          <a:xfrm>
            <a:off x="125286" y="6084904"/>
            <a:ext cx="5824858" cy="677108"/>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BE" sz="1100" b="0" i="0" u="none" strike="noStrike" kern="1200" cap="none" spc="0" normalizeH="0" baseline="0" noProof="0" dirty="0" err="1">
                <a:ln>
                  <a:noFill/>
                </a:ln>
                <a:solidFill>
                  <a:srgbClr val="000000"/>
                </a:solidFill>
                <a:effectLst/>
                <a:uLnTx/>
                <a:uFillTx/>
                <a:latin typeface="Segoe UI"/>
                <a:ea typeface="+mn-ea"/>
                <a:cs typeface="+mn-cs"/>
              </a:rPr>
              <a:t>Dependencies</a:t>
            </a:r>
            <a:r>
              <a:rPr kumimoji="0" lang="fr-BE" sz="1100" b="0" i="0" u="none" strike="noStrike" kern="1200" cap="none" spc="0" normalizeH="0" baseline="0" noProof="0" dirty="0">
                <a:ln>
                  <a:noFill/>
                </a:ln>
                <a:solidFill>
                  <a:srgbClr val="000000"/>
                </a:solidFill>
                <a:effectLst/>
                <a:uLnTx/>
                <a:uFillTx/>
                <a:latin typeface="Segoe UI"/>
                <a:ea typeface="+mn-ea"/>
                <a:cs typeface="+mn-cs"/>
              </a:rPr>
              <a:t> can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be</a:t>
            </a:r>
            <a:r>
              <a:rPr kumimoji="0" lang="fr-BE" sz="1100" b="0" i="0" u="none" strike="noStrike" kern="1200" cap="none" spc="0" normalizeH="0" baseline="0" noProof="0" dirty="0">
                <a:ln>
                  <a:noFill/>
                </a:ln>
                <a:solidFill>
                  <a:srgbClr val="000000"/>
                </a:solidFill>
                <a:effectLst/>
                <a:uLnTx/>
                <a:uFillTx/>
                <a:latin typeface="Segoe UI"/>
                <a:ea typeface="+mn-ea"/>
                <a:cs typeface="+mn-cs"/>
              </a:rPr>
              <a:t> documents, file system, COM-</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objects</a:t>
            </a:r>
            <a:r>
              <a:rPr kumimoji="0" lang="fr-BE" sz="1100" b="0" i="0" u="none" strike="noStrike" kern="1200" cap="none" spc="0" normalizeH="0" baseline="0" noProof="0" dirty="0">
                <a:ln>
                  <a:noFill/>
                </a:ln>
                <a:solidFill>
                  <a:srgbClr val="000000"/>
                </a:solidFill>
                <a:effectLst/>
                <a:uLnTx/>
                <a:uFillTx/>
                <a:latin typeface="Segoe UI"/>
                <a:ea typeface="+mn-ea"/>
                <a:cs typeface="+mn-cs"/>
              </a:rPr>
              <a:t>,…</a:t>
            </a:r>
            <a:br>
              <a:rPr kumimoji="0" lang="fr-BE" sz="1100" b="0" i="0" u="none" strike="noStrike" kern="1200" cap="none" spc="0" normalizeH="0" baseline="0" noProof="0" dirty="0">
                <a:ln>
                  <a:noFill/>
                </a:ln>
                <a:solidFill>
                  <a:srgbClr val="000000"/>
                </a:solidFill>
                <a:effectLst/>
                <a:uLnTx/>
                <a:uFillTx/>
                <a:latin typeface="Segoe UI"/>
                <a:ea typeface="+mn-ea"/>
                <a:cs typeface="+mn-cs"/>
              </a:rPr>
            </a:br>
            <a:br>
              <a:rPr kumimoji="0" lang="fr-BE" sz="1100" b="0" i="0" u="none" strike="noStrike" kern="1200" cap="none" spc="0" normalizeH="0" baseline="0" noProof="0" dirty="0">
                <a:ln>
                  <a:noFill/>
                </a:ln>
                <a:solidFill>
                  <a:srgbClr val="000000"/>
                </a:solidFill>
                <a:effectLst/>
                <a:uLnTx/>
                <a:uFillTx/>
                <a:latin typeface="Segoe UI"/>
                <a:ea typeface="+mn-ea"/>
                <a:cs typeface="+mn-cs"/>
              </a:rPr>
            </a:br>
            <a:r>
              <a:rPr kumimoji="0" lang="fr-BE" sz="1100" b="0" i="0" u="none" strike="noStrike" kern="1200" cap="none" spc="0" normalizeH="0" baseline="0" noProof="0" dirty="0" err="1">
                <a:ln>
                  <a:noFill/>
                </a:ln>
                <a:solidFill>
                  <a:srgbClr val="000000"/>
                </a:solidFill>
                <a:effectLst/>
                <a:uLnTx/>
                <a:uFillTx/>
                <a:latin typeface="Segoe UI"/>
                <a:ea typeface="+mn-ea"/>
                <a:cs typeface="+mn-cs"/>
              </a:rPr>
              <a:t>While</a:t>
            </a:r>
            <a:r>
              <a:rPr kumimoji="0" lang="fr-BE" sz="1100" b="0" i="0" u="none" strike="noStrike" kern="1200" cap="none" spc="0" normalizeH="0" baseline="0" noProof="0" dirty="0">
                <a:ln>
                  <a:noFill/>
                </a:ln>
                <a:solidFill>
                  <a:srgbClr val="000000"/>
                </a:solidFill>
                <a:effectLst/>
                <a:uLnTx/>
                <a:uFillTx/>
                <a:latin typeface="Segoe UI"/>
                <a:ea typeface="+mn-ea"/>
                <a:cs typeface="+mn-cs"/>
              </a:rPr>
              <a:t> containers support a quick migration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path</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since</a:t>
            </a:r>
            <a:r>
              <a:rPr kumimoji="0" lang="fr-BE" sz="1100" b="0" i="0" u="none" strike="noStrike" kern="1200" cap="none" spc="0" normalizeH="0" baseline="0" noProof="0" dirty="0">
                <a:ln>
                  <a:noFill/>
                </a:ln>
                <a:solidFill>
                  <a:srgbClr val="000000"/>
                </a:solidFill>
                <a:effectLst/>
                <a:uLnTx/>
                <a:uFillTx/>
                <a:latin typeface="Segoe UI"/>
                <a:ea typeface="+mn-ea"/>
                <a:cs typeface="+mn-cs"/>
              </a:rPr>
              <a:t> no code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needs</a:t>
            </a:r>
            <a:r>
              <a:rPr kumimoji="0" lang="fr-BE" sz="1100" b="0" i="0" u="none" strike="noStrike" kern="1200" cap="none" spc="0" normalizeH="0" baseline="0" noProof="0" dirty="0">
                <a:ln>
                  <a:noFill/>
                </a:ln>
                <a:solidFill>
                  <a:srgbClr val="000000"/>
                </a:solidFill>
                <a:effectLst/>
                <a:uLnTx/>
                <a:uFillTx/>
                <a:latin typeface="Segoe UI"/>
                <a:ea typeface="+mn-ea"/>
                <a:cs typeface="+mn-cs"/>
              </a:rPr>
              <a:t> to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be</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changed</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it</a:t>
            </a:r>
            <a:r>
              <a:rPr kumimoji="0" lang="fr-BE" sz="1100" b="0" i="0" u="none" strike="noStrike" kern="1200" cap="none" spc="0" normalizeH="0" baseline="0" noProof="0" dirty="0">
                <a:ln>
                  <a:noFill/>
                </a:ln>
                <a:solidFill>
                  <a:srgbClr val="000000"/>
                </a:solidFill>
                <a:effectLst/>
                <a:uLnTx/>
                <a:uFillTx/>
                <a:latin typeface="Segoe UI"/>
                <a:ea typeface="+mn-ea"/>
                <a:cs typeface="+mn-cs"/>
              </a:rPr>
              <a:t> has a more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complex</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learning</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curve</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than</a:t>
            </a:r>
            <a:r>
              <a:rPr kumimoji="0" lang="fr-BE" sz="1100" b="0" i="0" u="none" strike="noStrike" kern="1200" cap="none" spc="0" normalizeH="0" baseline="0" noProof="0" dirty="0">
                <a:ln>
                  <a:noFill/>
                </a:ln>
                <a:solidFill>
                  <a:srgbClr val="000000"/>
                </a:solidFill>
                <a:effectLst/>
                <a:uLnTx/>
                <a:uFillTx/>
                <a:latin typeface="Segoe UI"/>
                <a:ea typeface="+mn-ea"/>
                <a:cs typeface="+mn-cs"/>
              </a:rPr>
              <a:t> migration to Azure </a:t>
            </a:r>
            <a:r>
              <a:rPr kumimoji="0" lang="fr-BE" sz="1100" b="0" i="0" u="none" strike="noStrike" kern="1200" cap="none" spc="0" normalizeH="0" baseline="0" noProof="0" dirty="0" err="1">
                <a:ln>
                  <a:noFill/>
                </a:ln>
                <a:solidFill>
                  <a:srgbClr val="000000"/>
                </a:solidFill>
                <a:effectLst/>
                <a:uLnTx/>
                <a:uFillTx/>
                <a:latin typeface="Segoe UI"/>
                <a:ea typeface="+mn-ea"/>
                <a:cs typeface="+mn-cs"/>
              </a:rPr>
              <a:t>VMs</a:t>
            </a:r>
            <a:r>
              <a:rPr kumimoji="0" lang="fr-BE" sz="1100" b="0" i="0" u="none" strike="noStrike" kern="1200" cap="none" spc="0" normalizeH="0" baseline="0" noProof="0" dirty="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182859418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Containers are a </a:t>
            </a:r>
            <a:r>
              <a:rPr lang="fr-BE" dirty="0" err="1"/>
              <a:t>strategic</a:t>
            </a:r>
            <a:r>
              <a:rPr lang="fr-BE" dirty="0"/>
              <a:t> </a:t>
            </a:r>
            <a:r>
              <a:rPr lang="fr-BE" dirty="0" err="1"/>
              <a:t>way</a:t>
            </a:r>
            <a:r>
              <a:rPr lang="fr-BE" dirty="0"/>
              <a:t> to </a:t>
            </a:r>
            <a:r>
              <a:rPr lang="fr-BE" dirty="0" err="1"/>
              <a:t>modernize</a:t>
            </a:r>
            <a:r>
              <a:rPr lang="fr-BE" dirty="0"/>
              <a:t> </a:t>
            </a:r>
            <a:r>
              <a:rPr lang="fr-BE" dirty="0" err="1"/>
              <a:t>your</a:t>
            </a:r>
            <a:r>
              <a:rPr lang="fr-BE" dirty="0"/>
              <a:t> </a:t>
            </a:r>
            <a:r>
              <a:rPr lang="fr-BE" dirty="0" err="1"/>
              <a:t>existing</a:t>
            </a:r>
            <a:r>
              <a:rPr lang="fr-BE" dirty="0"/>
              <a:t> .Net Framework applications</a:t>
            </a:r>
            <a:br>
              <a:rPr lang="fr-BE" dirty="0"/>
            </a:br>
            <a:endParaRPr lang="fr-BE" dirty="0"/>
          </a:p>
          <a:p>
            <a:pPr marL="514350" indent="-514350">
              <a:buClr>
                <a:srgbClr val="0070C0"/>
              </a:buClr>
              <a:buAutoNum type="arabicPeriod"/>
            </a:pPr>
            <a:r>
              <a:rPr lang="fr-BE" dirty="0"/>
              <a:t>Azure </a:t>
            </a:r>
            <a:r>
              <a:rPr lang="fr-BE" dirty="0" err="1"/>
              <a:t>provides</a:t>
            </a:r>
            <a:r>
              <a:rPr lang="fr-BE" dirty="0"/>
              <a:t> </a:t>
            </a:r>
            <a:r>
              <a:rPr lang="fr-BE" dirty="0" err="1"/>
              <a:t>different</a:t>
            </a:r>
            <a:r>
              <a:rPr lang="fr-BE" dirty="0"/>
              <a:t> </a:t>
            </a:r>
            <a:r>
              <a:rPr lang="fr-BE" dirty="0" err="1"/>
              <a:t>choices</a:t>
            </a:r>
            <a:r>
              <a:rPr lang="fr-BE" dirty="0"/>
              <a:t> </a:t>
            </a:r>
            <a:r>
              <a:rPr lang="fr-BE" dirty="0" err="1"/>
              <a:t>that</a:t>
            </a:r>
            <a:r>
              <a:rPr lang="fr-BE" dirty="0"/>
              <a:t> enable app </a:t>
            </a:r>
            <a:r>
              <a:rPr lang="fr-BE" dirty="0" err="1"/>
              <a:t>modernization</a:t>
            </a:r>
            <a:br>
              <a:rPr lang="fr-BE" dirty="0"/>
            </a:br>
            <a:endParaRPr lang="fr-BE" dirty="0"/>
          </a:p>
          <a:p>
            <a:pPr marL="514350" indent="-514350">
              <a:buClr>
                <a:srgbClr val="0070C0"/>
              </a:buClr>
              <a:buAutoNum type="arabicPeriod"/>
            </a:pPr>
            <a:r>
              <a:rPr lang="fr-BE" dirty="0"/>
              <a:t>Azure </a:t>
            </a:r>
            <a:r>
              <a:rPr lang="fr-BE" dirty="0" err="1"/>
              <a:t>natively</a:t>
            </a:r>
            <a:r>
              <a:rPr lang="fr-BE" dirty="0"/>
              <a:t> </a:t>
            </a:r>
            <a:r>
              <a:rPr lang="fr-BE" dirty="0" err="1"/>
              <a:t>provides</a:t>
            </a:r>
            <a:r>
              <a:rPr lang="fr-BE" dirty="0"/>
              <a:t> </a:t>
            </a:r>
            <a:r>
              <a:rPr lang="fr-BE" dirty="0" err="1"/>
              <a:t>several</a:t>
            </a:r>
            <a:r>
              <a:rPr lang="fr-BE" dirty="0"/>
              <a:t> container services and </a:t>
            </a:r>
            <a:r>
              <a:rPr lang="fr-BE" dirty="0" err="1"/>
              <a:t>orchestrators</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chemeClr val="tx1"/>
                </a:solidFill>
                <a:effectLst/>
                <a:uLnTx/>
                <a:uFillTx/>
                <a:latin typeface="Segoe UI Semibold" charset="0"/>
                <a:cs typeface="Segoe UI Semibold" charset="0"/>
              </a:rPr>
              <a:t>Running Azure Infrastructure and performing VM Lift &amp; Shift migrations</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24DC-DD18-40D6-AEE2-22C4EB1C09D4}"/>
              </a:ext>
            </a:extLst>
          </p:cNvPr>
          <p:cNvSpPr>
            <a:spLocks noGrp="1"/>
          </p:cNvSpPr>
          <p:nvPr>
            <p:ph type="title"/>
          </p:nvPr>
        </p:nvSpPr>
        <p:spPr/>
        <p:txBody>
          <a:bodyPr>
            <a:normAutofit fontScale="90000"/>
          </a:bodyPr>
          <a:lstStyle/>
          <a:p>
            <a:r>
              <a:rPr lang="fr-BE" dirty="0" err="1"/>
              <a:t>Overview</a:t>
            </a:r>
            <a:r>
              <a:rPr lang="fr-BE" dirty="0"/>
              <a:t> of the workshop</a:t>
            </a:r>
          </a:p>
        </p:txBody>
      </p:sp>
      <p:sp>
        <p:nvSpPr>
          <p:cNvPr id="3" name="Subtitle 2">
            <a:extLst>
              <a:ext uri="{FF2B5EF4-FFF2-40B4-BE49-F238E27FC236}">
                <a16:creationId xmlns:a16="http://schemas.microsoft.com/office/drawing/2014/main" id="{31BAA62A-C85A-4113-AD34-011485CC3F67}"/>
              </a:ext>
            </a:extLst>
          </p:cNvPr>
          <p:cNvSpPr>
            <a:spLocks noGrp="1"/>
          </p:cNvSpPr>
          <p:nvPr>
            <p:ph type="subTitle" idx="27"/>
          </p:nvPr>
        </p:nvSpPr>
        <p:spPr/>
        <p:txBody>
          <a:bodyPr/>
          <a:lstStyle/>
          <a:p>
            <a:r>
              <a:rPr lang="fr-BE" dirty="0">
                <a:solidFill>
                  <a:srgbClr val="0478D7"/>
                </a:solidFill>
              </a:rPr>
              <a:t>About the workshop content…</a:t>
            </a:r>
          </a:p>
        </p:txBody>
      </p:sp>
      <p:sp>
        <p:nvSpPr>
          <p:cNvPr id="5" name="Content Placeholder 4">
            <a:extLst>
              <a:ext uri="{FF2B5EF4-FFF2-40B4-BE49-F238E27FC236}">
                <a16:creationId xmlns:a16="http://schemas.microsoft.com/office/drawing/2014/main" id="{6053C3A3-C193-482D-81CF-7C5E011CA030}"/>
              </a:ext>
            </a:extLst>
          </p:cNvPr>
          <p:cNvSpPr>
            <a:spLocks noGrp="1"/>
          </p:cNvSpPr>
          <p:nvPr>
            <p:ph idx="33"/>
          </p:nvPr>
        </p:nvSpPr>
        <p:spPr>
          <a:xfrm>
            <a:off x="457200" y="1499852"/>
            <a:ext cx="11427659" cy="4514047"/>
          </a:xfrm>
        </p:spPr>
        <p:txBody>
          <a:bodyPr/>
          <a:lstStyle/>
          <a:p>
            <a:endParaRPr lang="en-US" sz="1600" b="0" u="sng" dirty="0"/>
          </a:p>
          <a:p>
            <a:r>
              <a:rPr lang="en-US" sz="1600" b="0" u="sng" dirty="0"/>
              <a:t>About: </a:t>
            </a:r>
            <a:br>
              <a:rPr lang="en-US" sz="1600" dirty="0"/>
            </a:br>
            <a:r>
              <a:rPr lang="en-US" sz="1600" dirty="0"/>
              <a:t>This series, Migrate web apps to Azure, takes you through the first 5 modules of a longer, 9 part workshop that builds a proof of concept (POC) that transforms an existing ASP.NET-based Web application (</a:t>
            </a:r>
            <a:r>
              <a:rPr lang="en-US" sz="1600" dirty="0" err="1"/>
              <a:t>SimplCommerce</a:t>
            </a:r>
            <a:r>
              <a:rPr lang="en-US" sz="1600" dirty="0"/>
              <a:t>) to a container-based application. </a:t>
            </a:r>
          </a:p>
          <a:p>
            <a:endParaRPr lang="en-US" sz="1600" dirty="0"/>
          </a:p>
          <a:p>
            <a:r>
              <a:rPr lang="en-US" sz="1600" dirty="0"/>
              <a:t>For the purpose of this training, we will focus on the steps that take you through deploying and migrating web applications to Azure Web Apps: automating Azure resources deployments using Visual Studio and Azure Resource Manager (ARM) templates, performing proper assessments and the tools Microsoft offers to help in this migration preparation phase, Microsoft SQL database migration to SQL Azure PaaS, as well as deploying and migrating web applications to Azure Web Apps. </a:t>
            </a:r>
          </a:p>
          <a:p>
            <a:endParaRPr lang="en-US" sz="1600" dirty="0"/>
          </a:p>
          <a:p>
            <a:endParaRPr lang="en-US" sz="1600" b="0" dirty="0"/>
          </a:p>
          <a:p>
            <a:pPr>
              <a:buClr>
                <a:srgbClr val="0478D7"/>
              </a:buClr>
            </a:pPr>
            <a:r>
              <a:rPr lang="fr-BE" sz="1600" b="0" u="sng" dirty="0"/>
              <a:t>Target Audience:</a:t>
            </a:r>
            <a:br>
              <a:rPr lang="fr-BE" sz="1600" b="0" u="sng" dirty="0"/>
            </a:br>
            <a:r>
              <a:rPr lang="fr-BE" sz="1600" dirty="0"/>
              <a:t>The workshop </a:t>
            </a:r>
            <a:r>
              <a:rPr lang="fr-BE" sz="1600" dirty="0" err="1"/>
              <a:t>is</a:t>
            </a:r>
            <a:r>
              <a:rPr lang="fr-BE" sz="1600" dirty="0"/>
              <a:t> </a:t>
            </a:r>
            <a:r>
              <a:rPr lang="fr-BE" sz="1600" dirty="0" err="1"/>
              <a:t>targeted</a:t>
            </a:r>
            <a:r>
              <a:rPr lang="fr-BE" sz="1600" dirty="0"/>
              <a:t> to Cloud </a:t>
            </a:r>
            <a:r>
              <a:rPr lang="fr-BE" sz="1600" dirty="0" err="1"/>
              <a:t>Architects</a:t>
            </a:r>
            <a:r>
              <a:rPr lang="fr-BE" sz="1600" dirty="0"/>
              <a:t>, Cloud Solution designers, </a:t>
            </a:r>
            <a:r>
              <a:rPr lang="fr-BE" sz="1600" dirty="0" err="1"/>
              <a:t>developers</a:t>
            </a:r>
            <a:r>
              <a:rPr lang="fr-BE" sz="1600" dirty="0"/>
              <a:t> and IT </a:t>
            </a:r>
            <a:r>
              <a:rPr lang="fr-BE" sz="1600" dirty="0" err="1"/>
              <a:t>sysadmins</a:t>
            </a:r>
            <a:r>
              <a:rPr lang="fr-BE" sz="1600" dirty="0"/>
              <a:t>, </a:t>
            </a:r>
            <a:r>
              <a:rPr lang="fr-BE" sz="1600" dirty="0" err="1"/>
              <a:t>CIO’s</a:t>
            </a:r>
            <a:r>
              <a:rPr lang="fr-BE" sz="1600" dirty="0"/>
              <a:t>, </a:t>
            </a:r>
            <a:r>
              <a:rPr lang="fr-BE" sz="1600" dirty="0" err="1"/>
              <a:t>CTO’s</a:t>
            </a:r>
            <a:r>
              <a:rPr lang="fr-BE" sz="1600" dirty="0"/>
              <a:t> and </a:t>
            </a:r>
            <a:r>
              <a:rPr lang="fr-BE" sz="1600" dirty="0" err="1"/>
              <a:t>anybody</a:t>
            </a:r>
            <a:r>
              <a:rPr lang="fr-BE" sz="1600" dirty="0"/>
              <a:t> </a:t>
            </a:r>
            <a:r>
              <a:rPr lang="fr-BE" sz="1600" dirty="0" err="1"/>
              <a:t>else</a:t>
            </a:r>
            <a:r>
              <a:rPr lang="fr-BE" sz="1600" dirty="0"/>
              <a:t> </a:t>
            </a:r>
            <a:r>
              <a:rPr lang="fr-BE" sz="1600" dirty="0" err="1"/>
              <a:t>who</a:t>
            </a:r>
            <a:r>
              <a:rPr lang="fr-BE" sz="1600" dirty="0"/>
              <a:t> </a:t>
            </a:r>
            <a:r>
              <a:rPr lang="fr-BE" sz="1600" dirty="0" err="1"/>
              <a:t>is</a:t>
            </a:r>
            <a:r>
              <a:rPr lang="fr-BE" sz="1600" dirty="0"/>
              <a:t> </a:t>
            </a:r>
            <a:r>
              <a:rPr lang="fr-BE" sz="1600" dirty="0" err="1"/>
              <a:t>interested</a:t>
            </a:r>
            <a:r>
              <a:rPr lang="fr-BE" sz="1600" dirty="0"/>
              <a:t> in </a:t>
            </a:r>
            <a:r>
              <a:rPr lang="fr-BE" sz="1600" dirty="0" err="1"/>
              <a:t>learning</a:t>
            </a:r>
            <a:r>
              <a:rPr lang="fr-BE" sz="1600" dirty="0"/>
              <a:t> about Azure, containers, application cloud migration and digital transformation.</a:t>
            </a:r>
          </a:p>
          <a:p>
            <a:pPr>
              <a:buClr>
                <a:srgbClr val="0478D7"/>
              </a:buClr>
            </a:pPr>
            <a:r>
              <a:rPr lang="fr-BE" sz="1600" dirty="0"/>
              <a:t>Focus of the workshop (40%) </a:t>
            </a:r>
            <a:r>
              <a:rPr lang="fr-BE" sz="1600" dirty="0" err="1"/>
              <a:t>is</a:t>
            </a:r>
            <a:r>
              <a:rPr lang="fr-BE" sz="1600" dirty="0"/>
              <a:t> </a:t>
            </a:r>
            <a:r>
              <a:rPr lang="fr-BE" sz="1600" dirty="0" err="1"/>
              <a:t>getting</a:t>
            </a:r>
            <a:r>
              <a:rPr lang="fr-BE" sz="1600" dirty="0"/>
              <a:t> hands-on </a:t>
            </a:r>
            <a:r>
              <a:rPr lang="fr-BE" sz="1600" dirty="0" err="1"/>
              <a:t>experience</a:t>
            </a:r>
            <a:r>
              <a:rPr lang="fr-BE" sz="1600" dirty="0"/>
              <a:t>, </a:t>
            </a:r>
            <a:r>
              <a:rPr lang="fr-BE" sz="1600" dirty="0" err="1"/>
              <a:t>complemented</a:t>
            </a:r>
            <a:r>
              <a:rPr lang="fr-BE" sz="1600" dirty="0"/>
              <a:t> </a:t>
            </a:r>
            <a:r>
              <a:rPr lang="fr-BE" sz="1600" dirty="0" err="1"/>
              <a:t>with</a:t>
            </a:r>
            <a:r>
              <a:rPr lang="fr-BE" sz="1600" dirty="0"/>
              <a:t> </a:t>
            </a:r>
            <a:r>
              <a:rPr lang="fr-BE" sz="1600" dirty="0" err="1"/>
              <a:t>webcast</a:t>
            </a:r>
            <a:r>
              <a:rPr lang="fr-BE" sz="1600" dirty="0"/>
              <a:t> </a:t>
            </a:r>
            <a:r>
              <a:rPr lang="fr-BE" sz="1600" dirty="0" err="1"/>
              <a:t>presentations</a:t>
            </a:r>
            <a:r>
              <a:rPr lang="fr-BE" sz="1600" dirty="0"/>
              <a:t>.</a:t>
            </a:r>
            <a:br>
              <a:rPr lang="fr-BE" sz="1600" dirty="0"/>
            </a:br>
            <a:br>
              <a:rPr lang="fr-BE" sz="1600" dirty="0"/>
            </a:br>
            <a:r>
              <a:rPr lang="fr-BE" sz="1600" u="sng" dirty="0"/>
              <a:t>Time </a:t>
            </a:r>
            <a:r>
              <a:rPr lang="fr-BE" sz="1600" u="sng" dirty="0" err="1"/>
              <a:t>Estimate</a:t>
            </a:r>
            <a:r>
              <a:rPr lang="fr-BE" sz="1600" u="sng" dirty="0"/>
              <a:t>:</a:t>
            </a:r>
            <a:br>
              <a:rPr lang="fr-BE" sz="1600" u="sng" dirty="0"/>
            </a:br>
            <a:r>
              <a:rPr lang="en-US" sz="1600" dirty="0"/>
              <a:t>9 hours (+/- 6 hours presentations, 3 hours of optional hands-on labs for attendees)</a:t>
            </a:r>
            <a:endParaRPr lang="fr-BE" sz="1600" dirty="0"/>
          </a:p>
        </p:txBody>
      </p:sp>
    </p:spTree>
    <p:extLst>
      <p:ext uri="{BB962C8B-B14F-4D97-AF65-F5344CB8AC3E}">
        <p14:creationId xmlns:p14="http://schemas.microsoft.com/office/powerpoint/2010/main" val="3285953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24DC-DD18-40D6-AEE2-22C4EB1C09D4}"/>
              </a:ext>
            </a:extLst>
          </p:cNvPr>
          <p:cNvSpPr>
            <a:spLocks noGrp="1"/>
          </p:cNvSpPr>
          <p:nvPr>
            <p:ph type="title"/>
          </p:nvPr>
        </p:nvSpPr>
        <p:spPr/>
        <p:txBody>
          <a:bodyPr>
            <a:normAutofit fontScale="90000"/>
          </a:bodyPr>
          <a:lstStyle/>
          <a:p>
            <a:r>
              <a:rPr lang="fr-BE" dirty="0"/>
              <a:t>Workshop Agenda - </a:t>
            </a:r>
            <a:r>
              <a:rPr lang="fr-BE" dirty="0" err="1"/>
              <a:t>Presentations</a:t>
            </a:r>
            <a:endParaRPr lang="fr-BE" dirty="0"/>
          </a:p>
        </p:txBody>
      </p:sp>
      <p:sp>
        <p:nvSpPr>
          <p:cNvPr id="3" name="Subtitle 2">
            <a:extLst>
              <a:ext uri="{FF2B5EF4-FFF2-40B4-BE49-F238E27FC236}">
                <a16:creationId xmlns:a16="http://schemas.microsoft.com/office/drawing/2014/main" id="{31BAA62A-C85A-4113-AD34-011485CC3F67}"/>
              </a:ext>
            </a:extLst>
          </p:cNvPr>
          <p:cNvSpPr>
            <a:spLocks noGrp="1"/>
          </p:cNvSpPr>
          <p:nvPr>
            <p:ph type="subTitle" idx="27"/>
          </p:nvPr>
        </p:nvSpPr>
        <p:spPr/>
        <p:txBody>
          <a:bodyPr/>
          <a:lstStyle/>
          <a:p>
            <a:r>
              <a:rPr lang="fr-BE" dirty="0" err="1">
                <a:solidFill>
                  <a:srgbClr val="0478D7"/>
                </a:solidFill>
              </a:rPr>
              <a:t>What</a:t>
            </a:r>
            <a:r>
              <a:rPr lang="fr-BE" dirty="0">
                <a:solidFill>
                  <a:srgbClr val="0478D7"/>
                </a:solidFill>
              </a:rPr>
              <a:t> </a:t>
            </a:r>
            <a:r>
              <a:rPr lang="fr-BE" dirty="0" err="1">
                <a:solidFill>
                  <a:srgbClr val="0478D7"/>
                </a:solidFill>
              </a:rPr>
              <a:t>we</a:t>
            </a:r>
            <a:r>
              <a:rPr lang="fr-BE" dirty="0">
                <a:solidFill>
                  <a:srgbClr val="0478D7"/>
                </a:solidFill>
              </a:rPr>
              <a:t> </a:t>
            </a:r>
            <a:r>
              <a:rPr lang="fr-BE" dirty="0" err="1">
                <a:solidFill>
                  <a:srgbClr val="0478D7"/>
                </a:solidFill>
              </a:rPr>
              <a:t>will</a:t>
            </a:r>
            <a:r>
              <a:rPr lang="fr-BE" dirty="0">
                <a:solidFill>
                  <a:srgbClr val="0478D7"/>
                </a:solidFill>
              </a:rPr>
              <a:t> talk about…</a:t>
            </a:r>
          </a:p>
        </p:txBody>
      </p:sp>
      <p:sp>
        <p:nvSpPr>
          <p:cNvPr id="5" name="Content Placeholder 4">
            <a:extLst>
              <a:ext uri="{FF2B5EF4-FFF2-40B4-BE49-F238E27FC236}">
                <a16:creationId xmlns:a16="http://schemas.microsoft.com/office/drawing/2014/main" id="{6053C3A3-C193-482D-81CF-7C5E011CA030}"/>
              </a:ext>
            </a:extLst>
          </p:cNvPr>
          <p:cNvSpPr>
            <a:spLocks noGrp="1"/>
          </p:cNvSpPr>
          <p:nvPr>
            <p:ph idx="33"/>
          </p:nvPr>
        </p:nvSpPr>
        <p:spPr>
          <a:xfrm>
            <a:off x="465151" y="1866900"/>
            <a:ext cx="11427659" cy="4514047"/>
          </a:xfrm>
        </p:spPr>
        <p:txBody>
          <a:bodyPr/>
          <a:lstStyle/>
          <a:p>
            <a:pPr marL="457200" indent="-457200">
              <a:buClr>
                <a:srgbClr val="0478D7"/>
              </a:buClr>
              <a:buFont typeface="Wingdings" panose="05000000000000000000" pitchFamily="2" charset="2"/>
              <a:buChar char="§"/>
            </a:pPr>
            <a:r>
              <a:rPr lang="fr-BE" sz="2400" dirty="0"/>
              <a:t>Module 1: Digital App Transformation </a:t>
            </a:r>
            <a:r>
              <a:rPr lang="fr-BE" sz="2400" dirty="0" err="1"/>
              <a:t>with</a:t>
            </a:r>
            <a:r>
              <a:rPr lang="fr-BE" sz="2400" dirty="0"/>
              <a:t> Azure</a:t>
            </a: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2: Running Azure Infrastructure and </a:t>
            </a:r>
            <a:r>
              <a:rPr lang="fr-BE" sz="2400" dirty="0" err="1"/>
              <a:t>execute</a:t>
            </a:r>
            <a:r>
              <a:rPr lang="fr-BE" sz="2400" dirty="0"/>
              <a:t> Lift &amp; Shift Migrations</a:t>
            </a: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3: </a:t>
            </a:r>
            <a:r>
              <a:rPr lang="fr-BE" sz="2400" dirty="0" err="1"/>
              <a:t>Performing</a:t>
            </a:r>
            <a:r>
              <a:rPr lang="fr-BE" sz="2400" dirty="0"/>
              <a:t> </a:t>
            </a:r>
            <a:r>
              <a:rPr lang="fr-BE" sz="2400" dirty="0" err="1"/>
              <a:t>proper</a:t>
            </a:r>
            <a:r>
              <a:rPr lang="fr-BE" sz="2400" dirty="0"/>
              <a:t> </a:t>
            </a:r>
            <a:r>
              <a:rPr lang="fr-BE" sz="2400" dirty="0" err="1"/>
              <a:t>assessments</a:t>
            </a:r>
            <a:r>
              <a:rPr lang="fr-BE" sz="2400" dirty="0"/>
              <a:t> to </a:t>
            </a:r>
            <a:r>
              <a:rPr lang="fr-BE" sz="2400" dirty="0" err="1"/>
              <a:t>smooth</a:t>
            </a:r>
            <a:r>
              <a:rPr lang="fr-BE" sz="2400" dirty="0"/>
              <a:t> Azure Migrations</a:t>
            </a: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4: </a:t>
            </a:r>
            <a:r>
              <a:rPr lang="fr-BE" sz="2400" dirty="0" err="1"/>
              <a:t>Why</a:t>
            </a:r>
            <a:r>
              <a:rPr lang="fr-BE" sz="2400" dirty="0"/>
              <a:t> and how </a:t>
            </a:r>
            <a:r>
              <a:rPr lang="fr-BE" sz="2400" dirty="0" err="1"/>
              <a:t>migrating</a:t>
            </a:r>
            <a:r>
              <a:rPr lang="fr-BE" sz="2400" dirty="0"/>
              <a:t> </a:t>
            </a:r>
            <a:r>
              <a:rPr lang="fr-BE" sz="2400" dirty="0" err="1"/>
              <a:t>databases</a:t>
            </a:r>
            <a:r>
              <a:rPr lang="fr-BE" sz="2400" dirty="0"/>
              <a:t> to Azure PaaS</a:t>
            </a: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5: </a:t>
            </a:r>
            <a:r>
              <a:rPr lang="fr-BE" sz="2400" dirty="0" err="1"/>
              <a:t>Migrating</a:t>
            </a:r>
            <a:r>
              <a:rPr lang="fr-BE" sz="2400" dirty="0"/>
              <a:t> to Azure App Services – Azure Web Apps (.NET) </a:t>
            </a:r>
          </a:p>
        </p:txBody>
      </p:sp>
    </p:spTree>
    <p:extLst>
      <p:ext uri="{BB962C8B-B14F-4D97-AF65-F5344CB8AC3E}">
        <p14:creationId xmlns:p14="http://schemas.microsoft.com/office/powerpoint/2010/main" val="341552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24DC-DD18-40D6-AEE2-22C4EB1C09D4}"/>
              </a:ext>
            </a:extLst>
          </p:cNvPr>
          <p:cNvSpPr>
            <a:spLocks noGrp="1"/>
          </p:cNvSpPr>
          <p:nvPr>
            <p:ph type="title"/>
          </p:nvPr>
        </p:nvSpPr>
        <p:spPr/>
        <p:txBody>
          <a:bodyPr>
            <a:normAutofit fontScale="90000"/>
          </a:bodyPr>
          <a:lstStyle/>
          <a:p>
            <a:r>
              <a:rPr lang="fr-BE" dirty="0"/>
              <a:t>Workshop Agenda – Hands On Labs</a:t>
            </a:r>
          </a:p>
        </p:txBody>
      </p:sp>
      <p:sp>
        <p:nvSpPr>
          <p:cNvPr id="3" name="Subtitle 2">
            <a:extLst>
              <a:ext uri="{FF2B5EF4-FFF2-40B4-BE49-F238E27FC236}">
                <a16:creationId xmlns:a16="http://schemas.microsoft.com/office/drawing/2014/main" id="{31BAA62A-C85A-4113-AD34-011485CC3F67}"/>
              </a:ext>
            </a:extLst>
          </p:cNvPr>
          <p:cNvSpPr>
            <a:spLocks noGrp="1"/>
          </p:cNvSpPr>
          <p:nvPr>
            <p:ph type="subTitle" idx="27"/>
          </p:nvPr>
        </p:nvSpPr>
        <p:spPr>
          <a:xfrm>
            <a:off x="457200" y="1051560"/>
            <a:ext cx="11277600" cy="553998"/>
          </a:xfrm>
        </p:spPr>
        <p:txBody>
          <a:bodyPr/>
          <a:lstStyle/>
          <a:p>
            <a:r>
              <a:rPr lang="fr-BE" dirty="0" err="1">
                <a:solidFill>
                  <a:srgbClr val="0478D7"/>
                </a:solidFill>
              </a:rPr>
              <a:t>Learn</a:t>
            </a:r>
            <a:r>
              <a:rPr lang="fr-BE" dirty="0">
                <a:solidFill>
                  <a:srgbClr val="0478D7"/>
                </a:solidFill>
              </a:rPr>
              <a:t> by </a:t>
            </a:r>
            <a:r>
              <a:rPr lang="fr-BE" dirty="0" err="1">
                <a:solidFill>
                  <a:srgbClr val="0478D7"/>
                </a:solidFill>
              </a:rPr>
              <a:t>doing</a:t>
            </a:r>
            <a:r>
              <a:rPr lang="fr-BE" dirty="0">
                <a:solidFill>
                  <a:srgbClr val="0478D7"/>
                </a:solidFill>
              </a:rPr>
              <a:t>…</a:t>
            </a:r>
          </a:p>
        </p:txBody>
      </p:sp>
      <p:sp>
        <p:nvSpPr>
          <p:cNvPr id="5" name="Content Placeholder 4">
            <a:extLst>
              <a:ext uri="{FF2B5EF4-FFF2-40B4-BE49-F238E27FC236}">
                <a16:creationId xmlns:a16="http://schemas.microsoft.com/office/drawing/2014/main" id="{6053C3A3-C193-482D-81CF-7C5E011CA030}"/>
              </a:ext>
            </a:extLst>
          </p:cNvPr>
          <p:cNvSpPr>
            <a:spLocks noGrp="1"/>
          </p:cNvSpPr>
          <p:nvPr>
            <p:ph idx="33"/>
          </p:nvPr>
        </p:nvSpPr>
        <p:spPr>
          <a:xfrm>
            <a:off x="465151" y="1866900"/>
            <a:ext cx="11427659" cy="4514047"/>
          </a:xfrm>
        </p:spPr>
        <p:txBody>
          <a:bodyPr/>
          <a:lstStyle/>
          <a:p>
            <a:pPr marL="457200" indent="-457200">
              <a:buClr>
                <a:srgbClr val="0478D7"/>
              </a:buClr>
              <a:buFont typeface="Wingdings" panose="05000000000000000000" pitchFamily="2" charset="2"/>
              <a:buChar char="§"/>
            </a:pPr>
            <a:r>
              <a:rPr lang="fr-BE" sz="2400" dirty="0"/>
              <a:t>Module 2: Running Azure Infrastructure and </a:t>
            </a:r>
            <a:r>
              <a:rPr lang="fr-BE" sz="2400" dirty="0" err="1"/>
              <a:t>execute</a:t>
            </a:r>
            <a:r>
              <a:rPr lang="fr-BE" sz="2400" dirty="0"/>
              <a:t> Lift &amp; Shift Migrations</a:t>
            </a:r>
          </a:p>
          <a:p>
            <a:pPr marL="457200" indent="-457200">
              <a:buClr>
                <a:srgbClr val="0478D7"/>
              </a:buClr>
              <a:buFont typeface="Wingdings" panose="05000000000000000000" pitchFamily="2" charset="2"/>
              <a:buChar char="§"/>
            </a:pPr>
            <a:r>
              <a:rPr lang="fr-BE" sz="2000" i="1" dirty="0" err="1">
                <a:solidFill>
                  <a:schemeClr val="tx2"/>
                </a:solidFill>
                <a:latin typeface="+mn-lt"/>
              </a:rPr>
              <a:t>Lab</a:t>
            </a:r>
            <a:r>
              <a:rPr lang="fr-BE" sz="2000" i="1" dirty="0">
                <a:solidFill>
                  <a:schemeClr val="tx2"/>
                </a:solidFill>
                <a:latin typeface="+mn-lt"/>
              </a:rPr>
              <a:t> 1: Deploy an Azure VM Infrastructure </a:t>
            </a:r>
            <a:r>
              <a:rPr lang="fr-BE" sz="2000" i="1" dirty="0" err="1">
                <a:solidFill>
                  <a:schemeClr val="tx2"/>
                </a:solidFill>
                <a:latin typeface="+mn-lt"/>
              </a:rPr>
              <a:t>using</a:t>
            </a:r>
            <a:r>
              <a:rPr lang="fr-BE" sz="2000" i="1" dirty="0">
                <a:solidFill>
                  <a:schemeClr val="tx2"/>
                </a:solidFill>
                <a:latin typeface="+mn-lt"/>
              </a:rPr>
              <a:t> ARM-</a:t>
            </a:r>
            <a:r>
              <a:rPr lang="fr-BE" sz="2000" i="1" dirty="0" err="1">
                <a:solidFill>
                  <a:schemeClr val="tx2"/>
                </a:solidFill>
                <a:latin typeface="+mn-lt"/>
              </a:rPr>
              <a:t>Templates</a:t>
            </a:r>
            <a:endParaRPr lang="fr-BE" sz="2000" i="1" dirty="0">
              <a:solidFill>
                <a:schemeClr val="tx2"/>
              </a:solidFill>
              <a:latin typeface="+mn-lt"/>
            </a:endParaRP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3: </a:t>
            </a:r>
            <a:r>
              <a:rPr lang="fr-BE" sz="2400" dirty="0" err="1"/>
              <a:t>Performing</a:t>
            </a:r>
            <a:r>
              <a:rPr lang="fr-BE" sz="2400" dirty="0"/>
              <a:t> </a:t>
            </a:r>
            <a:r>
              <a:rPr lang="fr-BE" sz="2400" dirty="0" err="1"/>
              <a:t>proper</a:t>
            </a:r>
            <a:r>
              <a:rPr lang="fr-BE" sz="2400" dirty="0"/>
              <a:t> </a:t>
            </a:r>
            <a:r>
              <a:rPr lang="fr-BE" sz="2400" dirty="0" err="1"/>
              <a:t>assessments</a:t>
            </a:r>
            <a:r>
              <a:rPr lang="fr-BE" sz="2400" dirty="0"/>
              <a:t> to </a:t>
            </a:r>
            <a:r>
              <a:rPr lang="fr-BE" sz="2400" dirty="0" err="1"/>
              <a:t>smooth</a:t>
            </a:r>
            <a:r>
              <a:rPr lang="fr-BE" sz="2400" dirty="0"/>
              <a:t> Azure Migrations</a:t>
            </a:r>
          </a:p>
          <a:p>
            <a:pPr marL="457200" lvl="1" indent="-457200">
              <a:buClr>
                <a:srgbClr val="0478D7"/>
              </a:buClr>
              <a:buFont typeface="Wingdings" panose="05000000000000000000" pitchFamily="2" charset="2"/>
              <a:buChar char="§"/>
            </a:pPr>
            <a:r>
              <a:rPr lang="fr-BE" sz="2000" i="1" spc="-49" dirty="0" err="1">
                <a:solidFill>
                  <a:schemeClr val="tx2"/>
                </a:solidFill>
              </a:rPr>
              <a:t>Lab</a:t>
            </a:r>
            <a:r>
              <a:rPr lang="fr-BE" sz="2000" i="1" spc="-49" dirty="0">
                <a:solidFill>
                  <a:schemeClr val="tx2"/>
                </a:solidFill>
              </a:rPr>
              <a:t> 2: </a:t>
            </a:r>
            <a:r>
              <a:rPr lang="fr-BE" sz="2000" i="1" spc="-49" dirty="0" err="1">
                <a:solidFill>
                  <a:schemeClr val="tx2"/>
                </a:solidFill>
              </a:rPr>
              <a:t>Using</a:t>
            </a:r>
            <a:r>
              <a:rPr lang="fr-BE" sz="2000" i="1" spc="-49" dirty="0">
                <a:solidFill>
                  <a:schemeClr val="tx2"/>
                </a:solidFill>
              </a:rPr>
              <a:t> Azure </a:t>
            </a:r>
            <a:r>
              <a:rPr lang="fr-BE" sz="2000" i="1" spc="-49" dirty="0" err="1">
                <a:solidFill>
                  <a:schemeClr val="tx2"/>
                </a:solidFill>
              </a:rPr>
              <a:t>assessment</a:t>
            </a:r>
            <a:r>
              <a:rPr lang="fr-BE" sz="2000" i="1" spc="-49" dirty="0">
                <a:solidFill>
                  <a:schemeClr val="tx2"/>
                </a:solidFill>
              </a:rPr>
              <a:t> </a:t>
            </a:r>
            <a:r>
              <a:rPr lang="fr-BE" sz="2000" i="1" spc="-49" dirty="0" err="1">
                <a:solidFill>
                  <a:schemeClr val="tx2"/>
                </a:solidFill>
              </a:rPr>
              <a:t>tools</a:t>
            </a:r>
            <a:endParaRPr lang="fr-BE" sz="2000" i="1" spc="-49" dirty="0">
              <a:solidFill>
                <a:schemeClr val="tx2"/>
              </a:solidFill>
            </a:endParaRP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4: </a:t>
            </a:r>
            <a:r>
              <a:rPr lang="fr-BE" sz="2400" dirty="0" err="1"/>
              <a:t>Why</a:t>
            </a:r>
            <a:r>
              <a:rPr lang="fr-BE" sz="2400" dirty="0"/>
              <a:t> and how </a:t>
            </a:r>
            <a:r>
              <a:rPr lang="fr-BE" sz="2400" dirty="0" err="1"/>
              <a:t>migrating</a:t>
            </a:r>
            <a:r>
              <a:rPr lang="fr-BE" sz="2400" dirty="0"/>
              <a:t> </a:t>
            </a:r>
            <a:r>
              <a:rPr lang="fr-BE" sz="2400" dirty="0" err="1"/>
              <a:t>databases</a:t>
            </a:r>
            <a:r>
              <a:rPr lang="fr-BE" sz="2400" dirty="0"/>
              <a:t> to Azure PaaS</a:t>
            </a:r>
          </a:p>
          <a:p>
            <a:pPr marL="457200" lvl="1" indent="-457200">
              <a:buClr>
                <a:srgbClr val="0478D7"/>
              </a:buClr>
              <a:buFont typeface="Wingdings" panose="05000000000000000000" pitchFamily="2" charset="2"/>
              <a:buChar char="§"/>
            </a:pPr>
            <a:r>
              <a:rPr lang="fr-BE" sz="2000" i="1" spc="-49" dirty="0" err="1">
                <a:solidFill>
                  <a:schemeClr val="tx2"/>
                </a:solidFill>
              </a:rPr>
              <a:t>Lab</a:t>
            </a:r>
            <a:r>
              <a:rPr lang="fr-BE" sz="2000" i="1" spc="-49" dirty="0">
                <a:solidFill>
                  <a:schemeClr val="tx2"/>
                </a:solidFill>
              </a:rPr>
              <a:t> 3: </a:t>
            </a:r>
            <a:r>
              <a:rPr lang="fr-BE" sz="2000" i="1" spc="-49" dirty="0" err="1">
                <a:solidFill>
                  <a:schemeClr val="tx2"/>
                </a:solidFill>
              </a:rPr>
              <a:t>Migrating</a:t>
            </a:r>
            <a:r>
              <a:rPr lang="fr-BE" sz="2000" i="1" spc="-49" dirty="0">
                <a:solidFill>
                  <a:schemeClr val="tx2"/>
                </a:solidFill>
              </a:rPr>
              <a:t> SQL </a:t>
            </a:r>
            <a:r>
              <a:rPr lang="fr-BE" sz="2000" i="1" spc="-49" dirty="0" err="1">
                <a:solidFill>
                  <a:schemeClr val="tx2"/>
                </a:solidFill>
              </a:rPr>
              <a:t>Databases</a:t>
            </a:r>
            <a:r>
              <a:rPr lang="fr-BE" sz="2000" i="1" spc="-49" dirty="0">
                <a:solidFill>
                  <a:schemeClr val="tx2"/>
                </a:solidFill>
              </a:rPr>
              <a:t> to Azure </a:t>
            </a:r>
            <a:r>
              <a:rPr lang="fr-BE" sz="2000" i="1" spc="-49" dirty="0" err="1">
                <a:solidFill>
                  <a:schemeClr val="tx2"/>
                </a:solidFill>
              </a:rPr>
              <a:t>using</a:t>
            </a:r>
            <a:r>
              <a:rPr lang="fr-BE" sz="2000" i="1" spc="-49" dirty="0">
                <a:solidFill>
                  <a:schemeClr val="tx2"/>
                </a:solidFill>
              </a:rPr>
              <a:t> </a:t>
            </a:r>
            <a:r>
              <a:rPr lang="fr-BE" sz="2000" i="1" spc="-49" dirty="0" err="1">
                <a:solidFill>
                  <a:schemeClr val="tx2"/>
                </a:solidFill>
              </a:rPr>
              <a:t>Database</a:t>
            </a:r>
            <a:r>
              <a:rPr lang="fr-BE" sz="2000" i="1" spc="-49" dirty="0">
                <a:solidFill>
                  <a:schemeClr val="tx2"/>
                </a:solidFill>
              </a:rPr>
              <a:t> Migration Assistant</a:t>
            </a:r>
          </a:p>
          <a:p>
            <a:pPr marL="457200" indent="-457200">
              <a:buClr>
                <a:srgbClr val="0478D7"/>
              </a:buClr>
              <a:buFont typeface="Wingdings" panose="05000000000000000000" pitchFamily="2" charset="2"/>
              <a:buChar char="§"/>
            </a:pPr>
            <a:endParaRPr lang="fr-BE" sz="2400" dirty="0"/>
          </a:p>
          <a:p>
            <a:pPr marL="457200" indent="-457200">
              <a:buClr>
                <a:srgbClr val="0478D7"/>
              </a:buClr>
              <a:buFont typeface="Wingdings" panose="05000000000000000000" pitchFamily="2" charset="2"/>
              <a:buChar char="§"/>
            </a:pPr>
            <a:r>
              <a:rPr lang="fr-BE" sz="2400" dirty="0"/>
              <a:t>Module 5: </a:t>
            </a:r>
            <a:r>
              <a:rPr lang="fr-BE" sz="2400" dirty="0" err="1"/>
              <a:t>Migrating</a:t>
            </a:r>
            <a:r>
              <a:rPr lang="fr-BE" sz="2400" dirty="0"/>
              <a:t> to Azure App Services – Azure Web Apps (.NET)</a:t>
            </a:r>
          </a:p>
          <a:p>
            <a:pPr marL="457200" lvl="1" indent="-457200">
              <a:buClr>
                <a:srgbClr val="0478D7"/>
              </a:buClr>
              <a:buFont typeface="Wingdings" panose="05000000000000000000" pitchFamily="2" charset="2"/>
              <a:buChar char="§"/>
            </a:pPr>
            <a:r>
              <a:rPr lang="fr-BE" sz="2000" i="1" spc="-49" dirty="0" err="1">
                <a:solidFill>
                  <a:schemeClr val="tx2"/>
                </a:solidFill>
              </a:rPr>
              <a:t>Lab</a:t>
            </a:r>
            <a:r>
              <a:rPr lang="fr-BE" sz="2000" i="1" spc="-49" dirty="0">
                <a:solidFill>
                  <a:schemeClr val="tx2"/>
                </a:solidFill>
              </a:rPr>
              <a:t> 4: </a:t>
            </a:r>
            <a:r>
              <a:rPr lang="fr-BE" sz="2000" i="1" spc="-49" dirty="0" err="1">
                <a:solidFill>
                  <a:schemeClr val="tx2"/>
                </a:solidFill>
              </a:rPr>
              <a:t>Publishing</a:t>
            </a:r>
            <a:r>
              <a:rPr lang="fr-BE" sz="2000" i="1" spc="-49" dirty="0">
                <a:solidFill>
                  <a:schemeClr val="tx2"/>
                </a:solidFill>
              </a:rPr>
              <a:t> application source code to Azure Web Apps </a:t>
            </a:r>
            <a:r>
              <a:rPr lang="fr-BE" sz="2000" i="1" spc="-49" dirty="0" err="1">
                <a:solidFill>
                  <a:schemeClr val="tx2"/>
                </a:solidFill>
              </a:rPr>
              <a:t>using</a:t>
            </a:r>
            <a:r>
              <a:rPr lang="fr-BE" sz="2000" i="1" spc="-49" dirty="0">
                <a:solidFill>
                  <a:schemeClr val="tx2"/>
                </a:solidFill>
              </a:rPr>
              <a:t> Visual Studio 2019 </a:t>
            </a:r>
          </a:p>
          <a:p>
            <a:pPr>
              <a:buClr>
                <a:srgbClr val="0478D7"/>
              </a:buClr>
            </a:pPr>
            <a:endParaRPr lang="fr-BE" sz="2400" dirty="0"/>
          </a:p>
        </p:txBody>
      </p:sp>
    </p:spTree>
    <p:extLst>
      <p:ext uri="{BB962C8B-B14F-4D97-AF65-F5344CB8AC3E}">
        <p14:creationId xmlns:p14="http://schemas.microsoft.com/office/powerpoint/2010/main" val="2620289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A24DC-DD18-40D6-AEE2-22C4EB1C09D4}"/>
              </a:ext>
            </a:extLst>
          </p:cNvPr>
          <p:cNvSpPr>
            <a:spLocks noGrp="1"/>
          </p:cNvSpPr>
          <p:nvPr>
            <p:ph type="title"/>
          </p:nvPr>
        </p:nvSpPr>
        <p:spPr/>
        <p:txBody>
          <a:bodyPr>
            <a:normAutofit fontScale="90000"/>
          </a:bodyPr>
          <a:lstStyle/>
          <a:p>
            <a:r>
              <a:rPr lang="fr-BE" dirty="0" err="1"/>
              <a:t>Technical</a:t>
            </a:r>
            <a:r>
              <a:rPr lang="fr-BE" dirty="0"/>
              <a:t> </a:t>
            </a:r>
            <a:r>
              <a:rPr lang="fr-BE" dirty="0" err="1"/>
              <a:t>Requirements</a:t>
            </a:r>
            <a:endParaRPr lang="fr-BE" dirty="0"/>
          </a:p>
        </p:txBody>
      </p:sp>
      <p:sp>
        <p:nvSpPr>
          <p:cNvPr id="3" name="Subtitle 2">
            <a:extLst>
              <a:ext uri="{FF2B5EF4-FFF2-40B4-BE49-F238E27FC236}">
                <a16:creationId xmlns:a16="http://schemas.microsoft.com/office/drawing/2014/main" id="{31BAA62A-C85A-4113-AD34-011485CC3F67}"/>
              </a:ext>
            </a:extLst>
          </p:cNvPr>
          <p:cNvSpPr>
            <a:spLocks noGrp="1"/>
          </p:cNvSpPr>
          <p:nvPr>
            <p:ph type="subTitle" idx="27"/>
          </p:nvPr>
        </p:nvSpPr>
        <p:spPr/>
        <p:txBody>
          <a:bodyPr/>
          <a:lstStyle/>
          <a:p>
            <a:r>
              <a:rPr lang="fr-BE" dirty="0" err="1">
                <a:solidFill>
                  <a:srgbClr val="0478D7"/>
                </a:solidFill>
              </a:rPr>
              <a:t>What</a:t>
            </a:r>
            <a:r>
              <a:rPr lang="fr-BE" dirty="0">
                <a:solidFill>
                  <a:srgbClr val="0478D7"/>
                </a:solidFill>
              </a:rPr>
              <a:t> </a:t>
            </a:r>
            <a:r>
              <a:rPr lang="fr-BE" dirty="0" err="1">
                <a:solidFill>
                  <a:srgbClr val="0478D7"/>
                </a:solidFill>
              </a:rPr>
              <a:t>you</a:t>
            </a:r>
            <a:r>
              <a:rPr lang="fr-BE" dirty="0">
                <a:solidFill>
                  <a:srgbClr val="0478D7"/>
                </a:solidFill>
              </a:rPr>
              <a:t> </a:t>
            </a:r>
            <a:r>
              <a:rPr lang="fr-BE" dirty="0" err="1">
                <a:solidFill>
                  <a:srgbClr val="0478D7"/>
                </a:solidFill>
              </a:rPr>
              <a:t>need</a:t>
            </a:r>
            <a:r>
              <a:rPr lang="fr-BE" dirty="0">
                <a:solidFill>
                  <a:srgbClr val="0478D7"/>
                </a:solidFill>
              </a:rPr>
              <a:t>…</a:t>
            </a:r>
          </a:p>
        </p:txBody>
      </p:sp>
      <p:sp>
        <p:nvSpPr>
          <p:cNvPr id="5" name="Content Placeholder 4">
            <a:extLst>
              <a:ext uri="{FF2B5EF4-FFF2-40B4-BE49-F238E27FC236}">
                <a16:creationId xmlns:a16="http://schemas.microsoft.com/office/drawing/2014/main" id="{6053C3A3-C193-482D-81CF-7C5E011CA030}"/>
              </a:ext>
            </a:extLst>
          </p:cNvPr>
          <p:cNvSpPr>
            <a:spLocks noGrp="1"/>
          </p:cNvSpPr>
          <p:nvPr>
            <p:ph idx="33"/>
          </p:nvPr>
        </p:nvSpPr>
        <p:spPr>
          <a:xfrm>
            <a:off x="465151" y="1866900"/>
            <a:ext cx="11427659" cy="4514047"/>
          </a:xfrm>
        </p:spPr>
        <p:txBody>
          <a:bodyPr/>
          <a:lstStyle/>
          <a:p>
            <a:pPr>
              <a:buClr>
                <a:srgbClr val="0478D7"/>
              </a:buClr>
            </a:pPr>
            <a:r>
              <a:rPr lang="fr-BE" sz="2400" dirty="0"/>
              <a:t>&lt;</a:t>
            </a:r>
            <a:r>
              <a:rPr lang="fr-BE" sz="2400" dirty="0" err="1"/>
              <a:t>Could</a:t>
            </a:r>
            <a:r>
              <a:rPr lang="fr-BE" sz="2400" dirty="0"/>
              <a:t> </a:t>
            </a:r>
            <a:r>
              <a:rPr lang="fr-BE" sz="2400" dirty="0" err="1"/>
              <a:t>vary</a:t>
            </a:r>
            <a:r>
              <a:rPr lang="fr-BE" sz="2400" dirty="0"/>
              <a:t> </a:t>
            </a:r>
            <a:r>
              <a:rPr lang="fr-BE" sz="2400" dirty="0" err="1"/>
              <a:t>based</a:t>
            </a:r>
            <a:r>
              <a:rPr lang="fr-BE" sz="2400" dirty="0"/>
              <a:t> on the </a:t>
            </a:r>
            <a:r>
              <a:rPr lang="fr-BE" sz="2400" dirty="0" err="1"/>
              <a:t>actual</a:t>
            </a:r>
            <a:r>
              <a:rPr lang="fr-BE" sz="2400" dirty="0"/>
              <a:t> </a:t>
            </a:r>
            <a:r>
              <a:rPr lang="fr-BE" sz="2400" dirty="0" err="1"/>
              <a:t>delivery-method</a:t>
            </a:r>
            <a:r>
              <a:rPr lang="fr-BE" sz="2400" dirty="0"/>
              <a:t>&gt;, but </a:t>
            </a:r>
            <a:r>
              <a:rPr lang="fr-BE" sz="2400" dirty="0" err="1"/>
              <a:t>overall</a:t>
            </a:r>
            <a:r>
              <a:rPr lang="fr-BE" sz="2400" dirty="0"/>
              <a:t>:</a:t>
            </a:r>
            <a:br>
              <a:rPr lang="fr-BE" sz="2400" dirty="0"/>
            </a:br>
            <a:endParaRPr lang="fr-BE" sz="2400" dirty="0"/>
          </a:p>
          <a:p>
            <a:pPr marL="457200" indent="-457200">
              <a:buClr>
                <a:srgbClr val="0478D7"/>
              </a:buClr>
              <a:buFont typeface="Wingdings" panose="05000000000000000000" pitchFamily="2" charset="2"/>
              <a:buChar char="§"/>
            </a:pPr>
            <a:r>
              <a:rPr lang="fr-BE" sz="2400" dirty="0"/>
              <a:t>Client </a:t>
            </a:r>
            <a:r>
              <a:rPr lang="fr-BE" sz="2400" dirty="0" err="1"/>
              <a:t>workstation</a:t>
            </a:r>
            <a:r>
              <a:rPr lang="fr-BE" sz="2400" dirty="0"/>
              <a:t> running </a:t>
            </a:r>
            <a:r>
              <a:rPr lang="fr-BE" sz="2400" dirty="0" err="1"/>
              <a:t>recent</a:t>
            </a:r>
            <a:r>
              <a:rPr lang="fr-BE" sz="2400" dirty="0"/>
              <a:t> Windows, Linux or Mac OS and </a:t>
            </a:r>
            <a:r>
              <a:rPr lang="fr-BE" sz="2400" dirty="0" err="1"/>
              <a:t>latest</a:t>
            </a:r>
            <a:r>
              <a:rPr lang="fr-BE" sz="2400" dirty="0"/>
              <a:t> internet browser</a:t>
            </a:r>
          </a:p>
          <a:p>
            <a:pPr>
              <a:buClr>
                <a:srgbClr val="0478D7"/>
              </a:buClr>
            </a:pPr>
            <a:endParaRPr lang="fr-BE" sz="2400" dirty="0"/>
          </a:p>
          <a:p>
            <a:pPr marL="457200" indent="-457200">
              <a:buClr>
                <a:srgbClr val="0478D7"/>
              </a:buClr>
              <a:buFont typeface="Wingdings" panose="05000000000000000000" pitchFamily="2" charset="2"/>
              <a:buChar char="§"/>
            </a:pPr>
            <a:r>
              <a:rPr lang="fr-BE" sz="2400" dirty="0"/>
              <a:t>Access to ports 80 (HTTP), 443 (HTTPS) and 3389 (</a:t>
            </a:r>
            <a:r>
              <a:rPr lang="fr-BE" sz="2400" dirty="0" err="1"/>
              <a:t>Remote</a:t>
            </a:r>
            <a:r>
              <a:rPr lang="fr-BE" sz="2400" dirty="0"/>
              <a:t> Desktop)</a:t>
            </a:r>
          </a:p>
          <a:p>
            <a:pPr>
              <a:buClr>
                <a:srgbClr val="0478D7"/>
              </a:buClr>
            </a:pPr>
            <a:endParaRPr lang="fr-BE" sz="2400" dirty="0"/>
          </a:p>
          <a:p>
            <a:pPr marL="457200" indent="-457200">
              <a:buClr>
                <a:srgbClr val="0478D7"/>
              </a:buClr>
              <a:buFont typeface="Wingdings" panose="05000000000000000000" pitchFamily="2" charset="2"/>
              <a:buChar char="§"/>
            </a:pPr>
            <a:r>
              <a:rPr lang="fr-BE" sz="2400" dirty="0"/>
              <a:t>Full Azure </a:t>
            </a:r>
            <a:r>
              <a:rPr lang="fr-BE" sz="2400" dirty="0" err="1"/>
              <a:t>subscription</a:t>
            </a:r>
            <a:r>
              <a:rPr lang="fr-BE" sz="2400" dirty="0"/>
              <a:t> (MSDN, </a:t>
            </a:r>
            <a:r>
              <a:rPr lang="fr-BE" sz="2400" dirty="0" err="1"/>
              <a:t>AzurePass</a:t>
            </a:r>
            <a:r>
              <a:rPr lang="fr-BE" sz="2400" dirty="0"/>
              <a:t>, </a:t>
            </a:r>
            <a:r>
              <a:rPr lang="fr-BE" sz="2400" dirty="0" err="1"/>
              <a:t>Paid</a:t>
            </a:r>
            <a:r>
              <a:rPr lang="fr-BE" sz="2400" dirty="0"/>
              <a:t> </a:t>
            </a:r>
            <a:r>
              <a:rPr lang="fr-BE" sz="2400" dirty="0" err="1"/>
              <a:t>subscription</a:t>
            </a:r>
            <a:r>
              <a:rPr lang="fr-BE" sz="2400" dirty="0"/>
              <a:t>, AE, CSP,…), </a:t>
            </a:r>
            <a:r>
              <a:rPr lang="fr-BE" sz="2400" dirty="0" err="1"/>
              <a:t>where</a:t>
            </a:r>
            <a:r>
              <a:rPr lang="fr-BE" sz="2400" dirty="0"/>
              <a:t> </a:t>
            </a:r>
            <a:r>
              <a:rPr lang="fr-BE" sz="2400" dirty="0" err="1"/>
              <a:t>you</a:t>
            </a:r>
            <a:r>
              <a:rPr lang="fr-BE" sz="2400" dirty="0"/>
              <a:t> have </a:t>
            </a:r>
            <a:r>
              <a:rPr lang="fr-BE" sz="2400" dirty="0" err="1"/>
              <a:t>Owner</a:t>
            </a:r>
            <a:r>
              <a:rPr lang="fr-BE" sz="2400" dirty="0"/>
              <a:t> permissions on </a:t>
            </a:r>
            <a:r>
              <a:rPr lang="fr-BE" sz="2400" dirty="0" err="1"/>
              <a:t>subscription</a:t>
            </a:r>
            <a:r>
              <a:rPr lang="fr-BE" sz="2400" dirty="0"/>
              <a:t> </a:t>
            </a:r>
            <a:r>
              <a:rPr lang="fr-BE" sz="2400" dirty="0" err="1"/>
              <a:t>level</a:t>
            </a:r>
            <a:br>
              <a:rPr lang="fr-BE" sz="2400" dirty="0"/>
            </a:br>
            <a:endParaRPr lang="fr-BE" sz="2400" dirty="0"/>
          </a:p>
          <a:p>
            <a:pPr marL="457200" indent="-457200">
              <a:buClr>
                <a:srgbClr val="0478D7"/>
              </a:buClr>
              <a:buFont typeface="Wingdings" panose="05000000000000000000" pitchFamily="2" charset="2"/>
              <a:buChar char="§"/>
            </a:pPr>
            <a:r>
              <a:rPr lang="fr-BE" sz="2400" dirty="0" err="1"/>
              <a:t>Lab</a:t>
            </a:r>
            <a:r>
              <a:rPr lang="fr-BE" sz="2400" dirty="0"/>
              <a:t> </a:t>
            </a:r>
            <a:r>
              <a:rPr lang="fr-BE" sz="2400" dirty="0" err="1"/>
              <a:t>consumption</a:t>
            </a:r>
            <a:r>
              <a:rPr lang="fr-BE" sz="2400" dirty="0"/>
              <a:t> </a:t>
            </a:r>
            <a:r>
              <a:rPr lang="fr-BE" sz="2400" dirty="0" err="1"/>
              <a:t>estimate</a:t>
            </a:r>
            <a:r>
              <a:rPr lang="fr-BE" sz="2400" dirty="0"/>
              <a:t>: $15-35</a:t>
            </a:r>
          </a:p>
          <a:p>
            <a:pPr marL="457200" indent="-457200">
              <a:buClr>
                <a:srgbClr val="0478D7"/>
              </a:buClr>
              <a:buFont typeface="Wingdings" panose="05000000000000000000" pitchFamily="2" charset="2"/>
              <a:buChar char="§"/>
            </a:pPr>
            <a:endParaRPr lang="fr-BE" sz="1600" dirty="0"/>
          </a:p>
          <a:p>
            <a:pPr>
              <a:buClr>
                <a:srgbClr val="0478D7"/>
              </a:buClr>
            </a:pPr>
            <a:endParaRPr lang="fr-BE" sz="2400" dirty="0"/>
          </a:p>
        </p:txBody>
      </p:sp>
    </p:spTree>
    <p:extLst>
      <p:ext uri="{BB962C8B-B14F-4D97-AF65-F5344CB8AC3E}">
        <p14:creationId xmlns:p14="http://schemas.microsoft.com/office/powerpoint/2010/main" val="3247692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4254E-F925-4168-9575-67BA224F0C79}"/>
              </a:ext>
            </a:extLst>
          </p:cNvPr>
          <p:cNvSpPr>
            <a:spLocks noGrp="1"/>
          </p:cNvSpPr>
          <p:nvPr>
            <p:ph type="title"/>
          </p:nvPr>
        </p:nvSpPr>
        <p:spPr/>
        <p:txBody>
          <a:bodyPr>
            <a:normAutofit fontScale="90000"/>
          </a:bodyPr>
          <a:lstStyle/>
          <a:p>
            <a:r>
              <a:rPr lang="fr-BE" dirty="0"/>
              <a:t>Questions and HOL support</a:t>
            </a:r>
          </a:p>
        </p:txBody>
      </p:sp>
      <p:sp>
        <p:nvSpPr>
          <p:cNvPr id="3" name="Subtitle 2">
            <a:extLst>
              <a:ext uri="{FF2B5EF4-FFF2-40B4-BE49-F238E27FC236}">
                <a16:creationId xmlns:a16="http://schemas.microsoft.com/office/drawing/2014/main" id="{AEBB0503-AF5C-468F-B77A-E09BA054630C}"/>
              </a:ext>
            </a:extLst>
          </p:cNvPr>
          <p:cNvSpPr>
            <a:spLocks noGrp="1"/>
          </p:cNvSpPr>
          <p:nvPr>
            <p:ph type="subTitle" idx="27"/>
          </p:nvPr>
        </p:nvSpPr>
        <p:spPr/>
        <p:txBody>
          <a:bodyPr/>
          <a:lstStyle/>
          <a:p>
            <a:endParaRPr lang="fr-BE"/>
          </a:p>
        </p:txBody>
      </p:sp>
      <p:sp>
        <p:nvSpPr>
          <p:cNvPr id="5" name="Content Placeholder 4">
            <a:extLst>
              <a:ext uri="{FF2B5EF4-FFF2-40B4-BE49-F238E27FC236}">
                <a16:creationId xmlns:a16="http://schemas.microsoft.com/office/drawing/2014/main" id="{039F862D-6EEC-42AB-8E7A-4CF067855E09}"/>
              </a:ext>
            </a:extLst>
          </p:cNvPr>
          <p:cNvSpPr>
            <a:spLocks noGrp="1"/>
          </p:cNvSpPr>
          <p:nvPr>
            <p:ph idx="33"/>
          </p:nvPr>
        </p:nvSpPr>
        <p:spPr>
          <a:xfrm>
            <a:off x="465151" y="1866900"/>
            <a:ext cx="11269648" cy="4514047"/>
          </a:xfrm>
        </p:spPr>
        <p:txBody>
          <a:bodyPr/>
          <a:lstStyle/>
          <a:p>
            <a:r>
              <a:rPr lang="fr-BE" dirty="0">
                <a:hlinkClick r:id="rId2"/>
              </a:rPr>
              <a:t>MSUSDev@microsoft.com</a:t>
            </a:r>
            <a:r>
              <a:rPr lang="fr-BE" dirty="0"/>
              <a:t> </a:t>
            </a:r>
          </a:p>
          <a:p>
            <a:endParaRPr lang="fr-BE" dirty="0"/>
          </a:p>
          <a:p>
            <a:r>
              <a:rPr lang="fr-BE" dirty="0" err="1"/>
              <a:t>Subject</a:t>
            </a:r>
            <a:r>
              <a:rPr lang="fr-BE" dirty="0"/>
              <a:t>: Azure Developer </a:t>
            </a:r>
            <a:r>
              <a:rPr lang="fr-BE" dirty="0" err="1"/>
              <a:t>Series</a:t>
            </a:r>
            <a:r>
              <a:rPr lang="fr-BE" dirty="0"/>
              <a:t> – </a:t>
            </a:r>
            <a:r>
              <a:rPr lang="fr-BE" dirty="0" err="1"/>
              <a:t>migrate</a:t>
            </a:r>
            <a:r>
              <a:rPr lang="fr-BE" dirty="0"/>
              <a:t> web apps</a:t>
            </a:r>
          </a:p>
          <a:p>
            <a:endParaRPr lang="fr-BE" dirty="0"/>
          </a:p>
          <a:p>
            <a:r>
              <a:rPr lang="fr-BE" dirty="0" err="1"/>
              <a:t>Response</a:t>
            </a:r>
            <a:r>
              <a:rPr lang="fr-BE" dirty="0"/>
              <a:t> Time: </a:t>
            </a:r>
            <a:r>
              <a:rPr lang="fr-BE" dirty="0" err="1"/>
              <a:t>within</a:t>
            </a:r>
            <a:r>
              <a:rPr lang="fr-BE" dirty="0"/>
              <a:t> 24 </a:t>
            </a:r>
            <a:r>
              <a:rPr lang="fr-BE" dirty="0" err="1"/>
              <a:t>hours</a:t>
            </a:r>
            <a:endParaRPr lang="fr-BE" dirty="0"/>
          </a:p>
          <a:p>
            <a:endParaRPr lang="fr-BE" dirty="0"/>
          </a:p>
          <a:p>
            <a:r>
              <a:rPr lang="fr-BE" dirty="0"/>
              <a:t>Check GitHub for FAQ and Updates: </a:t>
            </a:r>
            <a:br>
              <a:rPr lang="fr-BE" dirty="0"/>
            </a:br>
            <a:r>
              <a:rPr lang="fr-BE" dirty="0">
                <a:hlinkClick r:id="rId3"/>
              </a:rPr>
              <a:t>https://github.com/MSUSDEV/Migrating-web-apps-to-Azure</a:t>
            </a:r>
            <a:r>
              <a:rPr lang="fr-BE" dirty="0"/>
              <a:t> </a:t>
            </a:r>
          </a:p>
        </p:txBody>
      </p:sp>
    </p:spTree>
    <p:extLst>
      <p:ext uri="{BB962C8B-B14F-4D97-AF65-F5344CB8AC3E}">
        <p14:creationId xmlns:p14="http://schemas.microsoft.com/office/powerpoint/2010/main" val="3341236635"/>
      </p:ext>
    </p:extLst>
  </p:cSld>
  <p:clrMapOvr>
    <a:masterClrMapping/>
  </p:clrMapOvr>
</p:sld>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AA47F0D2BEEE46938160BC93819F27" ma:contentTypeVersion="4" ma:contentTypeDescription="Create a new document." ma:contentTypeScope="" ma:versionID="b3ab3663a250aaa89702cc85e7f1c06d">
  <xsd:schema xmlns:xsd="http://www.w3.org/2001/XMLSchema" xmlns:xs="http://www.w3.org/2001/XMLSchema" xmlns:p="http://schemas.microsoft.com/office/2006/metadata/properties" xmlns:ns2="bca2bd77-9791-4e06-9e0e-881003cdd521" targetNamespace="http://schemas.microsoft.com/office/2006/metadata/properties" ma:root="true" ma:fieldsID="f6fcf17111d15480fd07b79f9e104c63" ns2:_="">
    <xsd:import namespace="bca2bd77-9791-4e06-9e0e-881003cdd52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2bd77-9791-4e06-9e0e-881003cdd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2BF56C8-994A-4F3B-A6B0-F8149FA98B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a2bd77-9791-4e06-9e0e-881003cdd5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schemas.microsoft.com/office/infopath/2007/PartnerControls"/>
    <ds:schemaRef ds:uri="bca2bd77-9791-4e06-9e0e-881003cdd521"/>
    <ds:schemaRef ds:uri="http://schemas.microsoft.com/office/2006/documentManagement/types"/>
    <ds:schemaRef ds:uri="http://purl.org/dc/terms/"/>
    <ds:schemaRef ds:uri="http://purl.org/dc/elements/1.1/"/>
    <ds:schemaRef ds:uri="http://www.w3.org/XML/1998/namespace"/>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Azure Training Day</Template>
  <TotalTime>256</TotalTime>
  <Words>2472</Words>
  <Application>Microsoft Office PowerPoint</Application>
  <PresentationFormat>Widescreen</PresentationFormat>
  <Paragraphs>649</Paragraphs>
  <Slides>44</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Arial</vt:lpstr>
      <vt:lpstr>Calibri</vt:lpstr>
      <vt:lpstr>Consolas</vt:lpstr>
      <vt:lpstr>Segoe Pro Semibold</vt:lpstr>
      <vt:lpstr>Segoe Semibold</vt:lpstr>
      <vt:lpstr>Segoe UI</vt:lpstr>
      <vt:lpstr>Segoe UI </vt:lpstr>
      <vt:lpstr>Segoe UI Light</vt:lpstr>
      <vt:lpstr>Segoe UI Semibold</vt:lpstr>
      <vt:lpstr>Segoe UI Semilight</vt:lpstr>
      <vt:lpstr>Wingdings</vt:lpstr>
      <vt:lpstr>1_Dynamics 365</vt:lpstr>
      <vt:lpstr>WHITE TEMPLATE</vt:lpstr>
      <vt:lpstr>PowerPoint Presentation</vt:lpstr>
      <vt:lpstr>Overview of Azure web app migration</vt:lpstr>
      <vt:lpstr>About us…</vt:lpstr>
      <vt:lpstr>Setting the scene</vt:lpstr>
      <vt:lpstr>Overview of the workshop</vt:lpstr>
      <vt:lpstr>Workshop Agenda - Presentations</vt:lpstr>
      <vt:lpstr>Workshop Agenda – Hands On Labs</vt:lpstr>
      <vt:lpstr>Technical Requirements</vt:lpstr>
      <vt:lpstr>Questions and HOL support</vt:lpstr>
      <vt:lpstr>PowerPoint Presentation</vt:lpstr>
      <vt:lpstr>Digital Transformation</vt:lpstr>
      <vt:lpstr>Key Objectives</vt:lpstr>
      <vt:lpstr>What is this  digital transformation   everybody talks about?</vt:lpstr>
      <vt:lpstr>Digital Transformation</vt:lpstr>
      <vt:lpstr>Digital Transformation</vt:lpstr>
      <vt:lpstr>Digital Transformation is continuously evolving</vt:lpstr>
      <vt:lpstr>What is App Modernization?</vt:lpstr>
      <vt:lpstr>PowerPoint Presentation</vt:lpstr>
      <vt:lpstr>PowerPoint Presentation</vt:lpstr>
      <vt:lpstr>PowerPoint Presentation</vt:lpstr>
      <vt:lpstr>PowerPoint Presentation</vt:lpstr>
      <vt:lpstr>The journey to the cloud</vt:lpstr>
      <vt:lpstr>The journey to the cloud</vt:lpstr>
      <vt:lpstr>The Cloud has become mainstream</vt:lpstr>
      <vt:lpstr>What are containers?</vt:lpstr>
      <vt:lpstr>What are Microservices?</vt:lpstr>
      <vt:lpstr>PowerPoint Presentation</vt:lpstr>
      <vt:lpstr>PowerPoint Presentation</vt:lpstr>
      <vt:lpstr>PowerPoint Presentation</vt:lpstr>
      <vt:lpstr>Running Containers on Azure: a full set of choices</vt:lpstr>
      <vt:lpstr>Containers on Azure: covered in this workshop</vt:lpstr>
      <vt:lpstr>Isn’t a dotnet app the « easy » example?</vt:lpstr>
      <vt:lpstr>ASP.Net application architecture guides</vt:lpstr>
      <vt:lpstr>Guide/eBook and sample apps on Modernize with Windows Containers </vt:lpstr>
      <vt:lpstr>Maturity model for .Net applications</vt:lpstr>
      <vt:lpstr>Maturity model for .Net applications</vt:lpstr>
      <vt:lpstr>Maturity model for .Net applications</vt:lpstr>
      <vt:lpstr>Maturity model for .Net applications</vt:lpstr>
      <vt:lpstr>Maturity model for .Net applications</vt:lpstr>
      <vt:lpstr>Azure Compute Decision Tree for .Net Framework app migration</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Matthew Calder</cp:lastModifiedBy>
  <cp:revision>3</cp:revision>
  <dcterms:created xsi:type="dcterms:W3CDTF">2019-08-14T07:35:35Z</dcterms:created>
  <dcterms:modified xsi:type="dcterms:W3CDTF">2019-09-23T19:48:11Z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0x010100F6AA47F0D2BEEE46938160BC93819F27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